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82" r:id="rId5"/>
    <p:sldId id="284" r:id="rId6"/>
    <p:sldId id="286" r:id="rId7"/>
    <p:sldId id="285" r:id="rId8"/>
    <p:sldId id="287" r:id="rId9"/>
    <p:sldId id="28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0093DD"/>
    <a:srgbClr val="EF7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74005" autoAdjust="0"/>
  </p:normalViewPr>
  <p:slideViewPr>
    <p:cSldViewPr snapToGrid="0">
      <p:cViewPr varScale="1">
        <p:scale>
          <a:sx n="81" d="100"/>
          <a:sy n="81" d="100"/>
        </p:scale>
        <p:origin x="1914" y="60"/>
      </p:cViewPr>
      <p:guideLst/>
    </p:cSldViewPr>
  </p:slideViewPr>
  <p:outlineViewPr>
    <p:cViewPr>
      <p:scale>
        <a:sx n="33" d="100"/>
        <a:sy n="33" d="100"/>
      </p:scale>
      <p:origin x="0" y="-702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72180-695E-47EA-ACE6-5A3A063BAFAC}" type="doc">
      <dgm:prSet loTypeId="urn:microsoft.com/office/officeart/2005/8/layout/default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7C381F4B-0A6E-4186-9F41-1E5852FCBB84}">
      <dgm:prSet custT="1"/>
      <dgm:spPr/>
      <dgm:t>
        <a:bodyPr/>
        <a:lstStyle/>
        <a:p>
          <a:pPr rtl="0"/>
          <a:r>
            <a:rPr lang="hr-HR" sz="1400" b="1" dirty="0">
              <a:latin typeface="+mn-lt"/>
            </a:rPr>
            <a:t>MRRFEU</a:t>
          </a:r>
        </a:p>
        <a:p>
          <a:pPr rtl="0"/>
          <a:endParaRPr lang="hr-HR" sz="1400" b="1" dirty="0">
            <a:latin typeface="+mn-lt"/>
          </a:endParaRPr>
        </a:p>
        <a:p>
          <a:pPr rtl="0"/>
          <a:r>
            <a:rPr lang="hr-HR" sz="1400" b="1" dirty="0">
              <a:latin typeface="+mn-lt"/>
            </a:rPr>
            <a:t> Upravljačko tijelo Operativnog programa „Konkurentnost i kohezija 2014.-2020.”</a:t>
          </a:r>
        </a:p>
        <a:p>
          <a:pPr rtl="0"/>
          <a:endParaRPr lang="hr-HR" sz="1400" b="1" dirty="0">
            <a:latin typeface="+mn-lt"/>
          </a:endParaRPr>
        </a:p>
        <a:p>
          <a:pPr rtl="0"/>
          <a:r>
            <a:rPr lang="hr-HR" sz="1400" b="0" i="1" dirty="0">
              <a:latin typeface="+mn-lt"/>
            </a:rPr>
            <a:t>(</a:t>
          </a:r>
          <a:r>
            <a:rPr lang="pl-PL" sz="1400" b="0" i="1" dirty="0">
              <a:latin typeface="+mn-lt"/>
            </a:rPr>
            <a:t>Upravlja i odgovara za cjelokupnu provedbu OPKK</a:t>
          </a:r>
          <a:r>
            <a:rPr lang="pl-PL" sz="1400" i="1" dirty="0">
              <a:latin typeface="+mn-lt"/>
            </a:rPr>
            <a:t>)</a:t>
          </a:r>
          <a:endParaRPr lang="hr-HR" sz="1400" b="1" i="1" dirty="0">
            <a:latin typeface="+mn-lt"/>
          </a:endParaRPr>
        </a:p>
      </dgm:t>
    </dgm:pt>
    <dgm:pt modelId="{AEBF7B55-11A2-435E-9F93-BC5F04AAE5E4}" type="parTrans" cxnId="{220AB98C-9314-4FF6-892D-8B6EE6EB2DE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3BEFD357-4CCF-46AD-9903-5B71A05A25A7}" type="sibTrans" cxnId="{220AB98C-9314-4FF6-892D-8B6EE6EB2DE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D9630F66-3E2E-4D84-A56B-5E251DFB0267}">
      <dgm:prSet custT="1"/>
      <dgm:spPr/>
      <dgm:t>
        <a:bodyPr/>
        <a:lstStyle/>
        <a:p>
          <a:pPr rtl="0"/>
          <a:endParaRPr lang="hr-HR" sz="1400" b="1" dirty="0">
            <a:latin typeface="+mn-lt"/>
          </a:endParaRPr>
        </a:p>
        <a:p>
          <a:pPr rtl="0"/>
          <a:r>
            <a:rPr lang="hr-HR" sz="1400" b="1" dirty="0">
              <a:latin typeface="+mn-lt"/>
            </a:rPr>
            <a:t>HBOR</a:t>
          </a:r>
        </a:p>
        <a:p>
          <a:pPr rtl="0"/>
          <a:endParaRPr lang="hr-HR" sz="1400" b="1" dirty="0">
            <a:latin typeface="+mn-lt"/>
          </a:endParaRPr>
        </a:p>
        <a:p>
          <a:pPr rtl="0"/>
          <a:r>
            <a:rPr lang="hr-HR" sz="1400" b="1" dirty="0">
              <a:latin typeface="+mn-lt"/>
            </a:rPr>
            <a:t>Upravitelj Fonda sredstava ESIF-a </a:t>
          </a:r>
        </a:p>
        <a:p>
          <a:pPr rtl="0"/>
          <a:r>
            <a:rPr lang="hr-HR" sz="1400" i="1" dirty="0">
              <a:effectLst/>
              <a:latin typeface="+mn-lt"/>
            </a:rPr>
            <a:t>(odabire poslovne banke za suradnju, definira kriterije koji se trebaju ostvariti te prati ostvarenje istih uz provođenje kontrole nad izvršavanjem ugovorenih aktivnosti, izvještava prema MRRFEU) </a:t>
          </a:r>
          <a:endParaRPr lang="hr-HR" sz="1100" i="1" dirty="0">
            <a:latin typeface="+mn-lt"/>
          </a:endParaRPr>
        </a:p>
      </dgm:t>
    </dgm:pt>
    <dgm:pt modelId="{01E5A496-1658-41A7-AF1B-7FD21504E522}" type="parTrans" cxnId="{D140C17F-F402-4A08-89C6-D1920A4876ED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F6E7C085-23F4-4B58-88AD-B0B6BD23E6F9}" type="sibTrans" cxnId="{D140C17F-F402-4A08-89C6-D1920A4876ED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70C8A693-E6D1-433A-B9A3-761A6699252C}">
      <dgm:prSet custT="1"/>
      <dgm:spPr/>
      <dgm:t>
        <a:bodyPr/>
        <a:lstStyle/>
        <a:p>
          <a:pPr rtl="0"/>
          <a:r>
            <a:rPr lang="hr-HR" sz="1400" b="1" dirty="0">
              <a:latin typeface="+mn-lt"/>
            </a:rPr>
            <a:t>POSLOVNE BANKE</a:t>
          </a:r>
        </a:p>
        <a:p>
          <a:pPr rtl="0"/>
          <a:endParaRPr lang="hr-HR" sz="1400" b="1" dirty="0">
            <a:latin typeface="+mn-lt"/>
          </a:endParaRPr>
        </a:p>
        <a:p>
          <a:pPr rtl="0"/>
          <a:r>
            <a:rPr lang="hr-HR" sz="1400" b="1" dirty="0">
              <a:latin typeface="+mn-lt"/>
            </a:rPr>
            <a:t>Financijski posrednici</a:t>
          </a:r>
        </a:p>
        <a:p>
          <a:pPr rtl="0"/>
          <a:r>
            <a:rPr lang="hr-HR" sz="1400" b="0" i="1" dirty="0">
              <a:latin typeface="+mn-lt"/>
            </a:rPr>
            <a:t>(administrativni agenti, platni agenti i agenti osiguranja)</a:t>
          </a:r>
        </a:p>
      </dgm:t>
    </dgm:pt>
    <dgm:pt modelId="{AB15380C-2809-48A4-BB7C-E354108BC1F4}" type="parTrans" cxnId="{35AB3FA0-85FB-4153-A7EC-F0F35CF2779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4A3DAD48-4255-4099-B709-3EEADE774755}" type="sibTrans" cxnId="{35AB3FA0-85FB-4153-A7EC-F0F35CF2779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4DF675EE-2A1D-433C-B6B4-F89CB656B4E7}" type="pres">
      <dgm:prSet presAssocID="{99672180-695E-47EA-ACE6-5A3A063BAFAC}" presName="diagram" presStyleCnt="0">
        <dgm:presLayoutVars>
          <dgm:dir/>
          <dgm:resizeHandles val="exact"/>
        </dgm:presLayoutVars>
      </dgm:prSet>
      <dgm:spPr/>
    </dgm:pt>
    <dgm:pt modelId="{580FC74C-133A-4C38-B849-F689538FC25F}" type="pres">
      <dgm:prSet presAssocID="{7C381F4B-0A6E-4186-9F41-1E5852FCBB84}" presName="node" presStyleLbl="node1" presStyleIdx="0" presStyleCnt="3" custScaleY="207430" custLinFactNeighborX="-1324">
        <dgm:presLayoutVars>
          <dgm:bulletEnabled val="1"/>
        </dgm:presLayoutVars>
      </dgm:prSet>
      <dgm:spPr/>
    </dgm:pt>
    <dgm:pt modelId="{24E4C592-A1CC-4F69-879B-2664B739B77F}" type="pres">
      <dgm:prSet presAssocID="{3BEFD357-4CCF-46AD-9903-5B71A05A25A7}" presName="sibTrans" presStyleCnt="0"/>
      <dgm:spPr/>
    </dgm:pt>
    <dgm:pt modelId="{711ADE50-F2B3-4A85-81E9-1A6E9A527E0A}" type="pres">
      <dgm:prSet presAssocID="{D9630F66-3E2E-4D84-A56B-5E251DFB0267}" presName="node" presStyleLbl="node1" presStyleIdx="1" presStyleCnt="3" custScaleY="210695" custLinFactNeighborX="-2644" custLinFactNeighborY="2203">
        <dgm:presLayoutVars>
          <dgm:bulletEnabled val="1"/>
        </dgm:presLayoutVars>
      </dgm:prSet>
      <dgm:spPr/>
    </dgm:pt>
    <dgm:pt modelId="{2ADB38A7-6062-4C9B-B27F-5F774BD57039}" type="pres">
      <dgm:prSet presAssocID="{F6E7C085-23F4-4B58-88AD-B0B6BD23E6F9}" presName="sibTrans" presStyleCnt="0"/>
      <dgm:spPr/>
    </dgm:pt>
    <dgm:pt modelId="{6395EE7F-682A-4C07-8CFE-30CBC8FE538A}" type="pres">
      <dgm:prSet presAssocID="{70C8A693-E6D1-433A-B9A3-761A6699252C}" presName="node" presStyleLbl="node1" presStyleIdx="2" presStyleCnt="3" custScaleY="211025" custLinFactNeighborX="-5610" custLinFactNeighborY="2200">
        <dgm:presLayoutVars>
          <dgm:bulletEnabled val="1"/>
        </dgm:presLayoutVars>
      </dgm:prSet>
      <dgm:spPr/>
    </dgm:pt>
  </dgm:ptLst>
  <dgm:cxnLst>
    <dgm:cxn modelId="{220AB98C-9314-4FF6-892D-8B6EE6EB2DE3}" srcId="{99672180-695E-47EA-ACE6-5A3A063BAFAC}" destId="{7C381F4B-0A6E-4186-9F41-1E5852FCBB84}" srcOrd="0" destOrd="0" parTransId="{AEBF7B55-11A2-435E-9F93-BC5F04AAE5E4}" sibTransId="{3BEFD357-4CCF-46AD-9903-5B71A05A25A7}"/>
    <dgm:cxn modelId="{35B78EB6-D44D-47E1-9F2D-0A138803B1AB}" type="presOf" srcId="{99672180-695E-47EA-ACE6-5A3A063BAFAC}" destId="{4DF675EE-2A1D-433C-B6B4-F89CB656B4E7}" srcOrd="0" destOrd="0" presId="urn:microsoft.com/office/officeart/2005/8/layout/default"/>
    <dgm:cxn modelId="{6E21DF9D-C6AC-489F-924C-F99DB2159AF2}" type="presOf" srcId="{7C381F4B-0A6E-4186-9F41-1E5852FCBB84}" destId="{580FC74C-133A-4C38-B849-F689538FC25F}" srcOrd="0" destOrd="0" presId="urn:microsoft.com/office/officeart/2005/8/layout/default"/>
    <dgm:cxn modelId="{CFDBBFC5-7F4C-4034-ABC3-B85DB2210FCB}" type="presOf" srcId="{D9630F66-3E2E-4D84-A56B-5E251DFB0267}" destId="{711ADE50-F2B3-4A85-81E9-1A6E9A527E0A}" srcOrd="0" destOrd="0" presId="urn:microsoft.com/office/officeart/2005/8/layout/default"/>
    <dgm:cxn modelId="{D140C17F-F402-4A08-89C6-D1920A4876ED}" srcId="{99672180-695E-47EA-ACE6-5A3A063BAFAC}" destId="{D9630F66-3E2E-4D84-A56B-5E251DFB0267}" srcOrd="1" destOrd="0" parTransId="{01E5A496-1658-41A7-AF1B-7FD21504E522}" sibTransId="{F6E7C085-23F4-4B58-88AD-B0B6BD23E6F9}"/>
    <dgm:cxn modelId="{35AB3FA0-85FB-4153-A7EC-F0F35CF27793}" srcId="{99672180-695E-47EA-ACE6-5A3A063BAFAC}" destId="{70C8A693-E6D1-433A-B9A3-761A6699252C}" srcOrd="2" destOrd="0" parTransId="{AB15380C-2809-48A4-BB7C-E354108BC1F4}" sibTransId="{4A3DAD48-4255-4099-B709-3EEADE774755}"/>
    <dgm:cxn modelId="{5716D6FA-0B43-4224-92C9-0F794EF03E50}" type="presOf" srcId="{70C8A693-E6D1-433A-B9A3-761A6699252C}" destId="{6395EE7F-682A-4C07-8CFE-30CBC8FE538A}" srcOrd="0" destOrd="0" presId="urn:microsoft.com/office/officeart/2005/8/layout/default"/>
    <dgm:cxn modelId="{A0B59A5C-069A-4ACA-A602-A28F214E388B}" type="presParOf" srcId="{4DF675EE-2A1D-433C-B6B4-F89CB656B4E7}" destId="{580FC74C-133A-4C38-B849-F689538FC25F}" srcOrd="0" destOrd="0" presId="urn:microsoft.com/office/officeart/2005/8/layout/default"/>
    <dgm:cxn modelId="{6A22F337-61A3-4CF7-8210-14DC0CCA2526}" type="presParOf" srcId="{4DF675EE-2A1D-433C-B6B4-F89CB656B4E7}" destId="{24E4C592-A1CC-4F69-879B-2664B739B77F}" srcOrd="1" destOrd="0" presId="urn:microsoft.com/office/officeart/2005/8/layout/default"/>
    <dgm:cxn modelId="{F22FAB14-1BBB-4BBA-BA6E-F6E601033469}" type="presParOf" srcId="{4DF675EE-2A1D-433C-B6B4-F89CB656B4E7}" destId="{711ADE50-F2B3-4A85-81E9-1A6E9A527E0A}" srcOrd="2" destOrd="0" presId="urn:microsoft.com/office/officeart/2005/8/layout/default"/>
    <dgm:cxn modelId="{686693AB-8D9C-4185-B19E-79779B39A8E9}" type="presParOf" srcId="{4DF675EE-2A1D-433C-B6B4-F89CB656B4E7}" destId="{2ADB38A7-6062-4C9B-B27F-5F774BD57039}" srcOrd="3" destOrd="0" presId="urn:microsoft.com/office/officeart/2005/8/layout/default"/>
    <dgm:cxn modelId="{9A94C211-0DAF-4F07-8D2D-0A46958141CA}" type="presParOf" srcId="{4DF675EE-2A1D-433C-B6B4-F89CB656B4E7}" destId="{6395EE7F-682A-4C07-8CFE-30CBC8FE538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7FEF5-0E56-47F9-B746-DC2C8F8F557F}" type="doc">
      <dgm:prSet loTypeId="urn:microsoft.com/office/officeart/2005/8/layout/radial2" loCatId="relationship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hr-HR"/>
        </a:p>
      </dgm:t>
    </dgm:pt>
    <dgm:pt modelId="{0A1BACB3-C4D8-49C1-851E-05388BCBA2E5}">
      <dgm:prSet phldrT="[Text]" custT="1"/>
      <dgm:spPr/>
      <dgm:t>
        <a:bodyPr/>
        <a:lstStyle/>
        <a:p>
          <a:r>
            <a:rPr lang="hr-HR" sz="1600" b="1" dirty="0">
              <a:latin typeface="+mn-lt"/>
            </a:rPr>
            <a:t>ESIF </a:t>
          </a:r>
        </a:p>
        <a:p>
          <a:r>
            <a:rPr lang="hr-HR" sz="1600" b="1" dirty="0">
              <a:latin typeface="+mn-lt"/>
            </a:rPr>
            <a:t>50%</a:t>
          </a:r>
          <a:endParaRPr lang="hr-HR" sz="900" b="1" dirty="0">
            <a:latin typeface="+mn-lt"/>
          </a:endParaRPr>
        </a:p>
      </dgm:t>
    </dgm:pt>
    <dgm:pt modelId="{3C7671C0-2559-4DCA-9BFD-D19964E22137}" type="parTrans" cxnId="{1DFF43A0-6C6A-41D1-A302-4E51C2ECEAFE}">
      <dgm:prSet/>
      <dgm:spPr/>
      <dgm:t>
        <a:bodyPr/>
        <a:lstStyle/>
        <a:p>
          <a:endParaRPr lang="hr-HR"/>
        </a:p>
      </dgm:t>
    </dgm:pt>
    <dgm:pt modelId="{3C4046F2-36C4-4ED8-83E7-5616FC605B28}" type="sibTrans" cxnId="{1DFF43A0-6C6A-41D1-A302-4E51C2ECEAFE}">
      <dgm:prSet/>
      <dgm:spPr/>
      <dgm:t>
        <a:bodyPr/>
        <a:lstStyle/>
        <a:p>
          <a:endParaRPr lang="hr-HR"/>
        </a:p>
      </dgm:t>
    </dgm:pt>
    <dgm:pt modelId="{733EA6EE-0275-42E4-85EB-EAF7EDE09416}">
      <dgm:prSet phldrT="[Text]" custT="1"/>
      <dgm:spPr/>
      <dgm:t>
        <a:bodyPr/>
        <a:lstStyle/>
        <a:p>
          <a:pPr algn="l"/>
          <a:r>
            <a:rPr lang="hr-HR" sz="1400" dirty="0">
              <a:latin typeface="+mn-lt"/>
            </a:rPr>
            <a:t>Fond sredstava ESIF-a kojima upravlja HBOR, a koja se stavljaju na raspolaganje poslovnim bankama uz kamatnu stopu od 0%.</a:t>
          </a:r>
        </a:p>
      </dgm:t>
    </dgm:pt>
    <dgm:pt modelId="{9393317B-4552-47F2-B097-2DCB14FD19FF}" type="parTrans" cxnId="{89F891AF-55BC-47A1-8BCD-4E514DA28A2D}">
      <dgm:prSet/>
      <dgm:spPr/>
      <dgm:t>
        <a:bodyPr/>
        <a:lstStyle/>
        <a:p>
          <a:endParaRPr lang="hr-HR"/>
        </a:p>
      </dgm:t>
    </dgm:pt>
    <dgm:pt modelId="{D7AC7C1A-3318-42F1-8A20-A0BF735EAB56}" type="sibTrans" cxnId="{89F891AF-55BC-47A1-8BCD-4E514DA28A2D}">
      <dgm:prSet/>
      <dgm:spPr/>
      <dgm:t>
        <a:bodyPr/>
        <a:lstStyle/>
        <a:p>
          <a:endParaRPr lang="hr-HR"/>
        </a:p>
      </dgm:t>
    </dgm:pt>
    <dgm:pt modelId="{C27AB59F-3430-428C-9F99-471B20C82396}">
      <dgm:prSet phldrT="[Text]" custT="1"/>
      <dgm:spPr/>
      <dgm:t>
        <a:bodyPr/>
        <a:lstStyle/>
        <a:p>
          <a:r>
            <a:rPr lang="hr-HR" sz="1600" b="1" dirty="0">
              <a:latin typeface="+mn-lt"/>
            </a:rPr>
            <a:t>Poslovne banke </a:t>
          </a:r>
        </a:p>
        <a:p>
          <a:r>
            <a:rPr lang="hr-HR" sz="1600" b="1" dirty="0">
              <a:latin typeface="+mn-lt"/>
            </a:rPr>
            <a:t>50%</a:t>
          </a:r>
          <a:endParaRPr lang="hr-HR" sz="1050" b="1" dirty="0">
            <a:latin typeface="+mn-lt"/>
          </a:endParaRPr>
        </a:p>
      </dgm:t>
    </dgm:pt>
    <dgm:pt modelId="{9C8EED6D-B1CD-4343-8A0F-C10FDA99E5D8}" type="parTrans" cxnId="{7FD00073-C0B7-41A1-86A9-3AFBB37CE81C}">
      <dgm:prSet/>
      <dgm:spPr/>
      <dgm:t>
        <a:bodyPr/>
        <a:lstStyle/>
        <a:p>
          <a:endParaRPr lang="hr-HR"/>
        </a:p>
      </dgm:t>
    </dgm:pt>
    <dgm:pt modelId="{DEC1F779-95AD-4A2E-B32B-FF90DD0DEE7F}" type="sibTrans" cxnId="{7FD00073-C0B7-41A1-86A9-3AFBB37CE81C}">
      <dgm:prSet/>
      <dgm:spPr/>
      <dgm:t>
        <a:bodyPr/>
        <a:lstStyle/>
        <a:p>
          <a:endParaRPr lang="hr-HR"/>
        </a:p>
      </dgm:t>
    </dgm:pt>
    <dgm:pt modelId="{318C9D9F-C17D-46F2-8388-2E67E5759F1D}">
      <dgm:prSet phldrT="[Text]" custT="1"/>
      <dgm:spPr/>
      <dgm:t>
        <a:bodyPr/>
        <a:lstStyle/>
        <a:p>
          <a:r>
            <a:rPr lang="hr-HR" sz="1400" dirty="0">
              <a:latin typeface="+mn-lt"/>
            </a:rPr>
            <a:t>Sredstva privatnog doprinosa financijskom instrumentu koja osiguravaju poslovne banke po tržišnim kamatnim stopama.</a:t>
          </a:r>
        </a:p>
      </dgm:t>
    </dgm:pt>
    <dgm:pt modelId="{00F531F1-CA36-4611-9B05-456B552FCDD3}" type="parTrans" cxnId="{78A08006-F75B-4131-ADBE-EB99968C5602}">
      <dgm:prSet/>
      <dgm:spPr/>
      <dgm:t>
        <a:bodyPr/>
        <a:lstStyle/>
        <a:p>
          <a:endParaRPr lang="hr-HR"/>
        </a:p>
      </dgm:t>
    </dgm:pt>
    <dgm:pt modelId="{6B3538CA-4797-4E48-9EA1-CD8B5F726B8C}" type="sibTrans" cxnId="{78A08006-F75B-4131-ADBE-EB99968C5602}">
      <dgm:prSet/>
      <dgm:spPr/>
      <dgm:t>
        <a:bodyPr/>
        <a:lstStyle/>
        <a:p>
          <a:endParaRPr lang="hr-HR"/>
        </a:p>
      </dgm:t>
    </dgm:pt>
    <dgm:pt modelId="{1EE7D488-A4E2-4022-BFD2-79E05DAC9C93}" type="pres">
      <dgm:prSet presAssocID="{3897FEF5-0E56-47F9-B746-DC2C8F8F557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D5FD6D2-72E5-4C70-90F1-9081ACA4E293}" type="pres">
      <dgm:prSet presAssocID="{3897FEF5-0E56-47F9-B746-DC2C8F8F557F}" presName="cycle" presStyleCnt="0"/>
      <dgm:spPr/>
    </dgm:pt>
    <dgm:pt modelId="{AB518ABF-9FA5-4E6A-8FFC-AF94A2DFB297}" type="pres">
      <dgm:prSet presAssocID="{3897FEF5-0E56-47F9-B746-DC2C8F8F557F}" presName="centerShape" presStyleCnt="0"/>
      <dgm:spPr/>
    </dgm:pt>
    <dgm:pt modelId="{7BA6641E-CE43-4052-A481-35F57717A76C}" type="pres">
      <dgm:prSet presAssocID="{3897FEF5-0E56-47F9-B746-DC2C8F8F557F}" presName="connSite" presStyleLbl="node1" presStyleIdx="0" presStyleCnt="3"/>
      <dgm:spPr/>
    </dgm:pt>
    <dgm:pt modelId="{35BAAF3C-8F6E-4347-91DC-B46226152D88}" type="pres">
      <dgm:prSet presAssocID="{3897FEF5-0E56-47F9-B746-DC2C8F8F557F}" presName="visible" presStyleLbl="node1" presStyleIdx="0" presStyleCnt="3" custScaleX="83842" custScaleY="84158" custLinFactNeighborX="-3019" custLinFactNeighborY="3183"/>
      <dgm:spPr>
        <a:prstGeom prst="roundRect">
          <a:avLst/>
        </a:prstGeom>
      </dgm:spPr>
    </dgm:pt>
    <dgm:pt modelId="{56FC88B3-9C03-4A3F-9C40-4E76ECDDD171}" type="pres">
      <dgm:prSet presAssocID="{3C7671C0-2559-4DCA-9BFD-D19964E22137}" presName="Name25" presStyleLbl="parChTrans1D1" presStyleIdx="0" presStyleCnt="2"/>
      <dgm:spPr/>
    </dgm:pt>
    <dgm:pt modelId="{E29FE93A-A8ED-49BA-BF88-65C9111C1AF5}" type="pres">
      <dgm:prSet presAssocID="{0A1BACB3-C4D8-49C1-851E-05388BCBA2E5}" presName="node" presStyleCnt="0"/>
      <dgm:spPr/>
    </dgm:pt>
    <dgm:pt modelId="{F1DA8FCF-45D2-4DF6-8790-4B16630F8857}" type="pres">
      <dgm:prSet presAssocID="{0A1BACB3-C4D8-49C1-851E-05388BCBA2E5}" presName="parentNode" presStyleLbl="node1" presStyleIdx="1" presStyleCnt="3" custScaleX="90708" custScaleY="84158" custLinFactNeighborX="-8758" custLinFactNeighborY="-1281">
        <dgm:presLayoutVars>
          <dgm:chMax val="1"/>
          <dgm:bulletEnabled val="1"/>
        </dgm:presLayoutVars>
      </dgm:prSet>
      <dgm:spPr/>
    </dgm:pt>
    <dgm:pt modelId="{AADD0F14-F4C9-495F-9475-0E06B3B7990C}" type="pres">
      <dgm:prSet presAssocID="{0A1BACB3-C4D8-49C1-851E-05388BCBA2E5}" presName="childNode" presStyleLbl="revTx" presStyleIdx="0" presStyleCnt="2">
        <dgm:presLayoutVars>
          <dgm:bulletEnabled val="1"/>
        </dgm:presLayoutVars>
      </dgm:prSet>
      <dgm:spPr/>
    </dgm:pt>
    <dgm:pt modelId="{92343067-F9C9-43AB-86ED-B28FC56CF216}" type="pres">
      <dgm:prSet presAssocID="{9C8EED6D-B1CD-4343-8A0F-C10FDA99E5D8}" presName="Name25" presStyleLbl="parChTrans1D1" presStyleIdx="1" presStyleCnt="2"/>
      <dgm:spPr/>
    </dgm:pt>
    <dgm:pt modelId="{640409EC-5494-4A5B-BA86-CB80CE70A79F}" type="pres">
      <dgm:prSet presAssocID="{C27AB59F-3430-428C-9F99-471B20C82396}" presName="node" presStyleCnt="0"/>
      <dgm:spPr/>
    </dgm:pt>
    <dgm:pt modelId="{B6C74F89-5D8C-4D6D-8853-C6198D152714}" type="pres">
      <dgm:prSet presAssocID="{C27AB59F-3430-428C-9F99-471B20C82396}" presName="parentNode" presStyleLbl="node1" presStyleIdx="2" presStyleCnt="3" custScaleX="90708" custScaleY="84158" custLinFactNeighborX="-8758" custLinFactNeighborY="-944">
        <dgm:presLayoutVars>
          <dgm:chMax val="1"/>
          <dgm:bulletEnabled val="1"/>
        </dgm:presLayoutVars>
      </dgm:prSet>
      <dgm:spPr/>
    </dgm:pt>
    <dgm:pt modelId="{1F1D457F-162E-4A76-9E19-24B2E766EFAB}" type="pres">
      <dgm:prSet presAssocID="{C27AB59F-3430-428C-9F99-471B20C82396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C724A78A-DD2B-467E-A4A1-44AB98203958}" type="presOf" srcId="{9C8EED6D-B1CD-4343-8A0F-C10FDA99E5D8}" destId="{92343067-F9C9-43AB-86ED-B28FC56CF216}" srcOrd="0" destOrd="0" presId="urn:microsoft.com/office/officeart/2005/8/layout/radial2"/>
    <dgm:cxn modelId="{7FD00073-C0B7-41A1-86A9-3AFBB37CE81C}" srcId="{3897FEF5-0E56-47F9-B746-DC2C8F8F557F}" destId="{C27AB59F-3430-428C-9F99-471B20C82396}" srcOrd="1" destOrd="0" parTransId="{9C8EED6D-B1CD-4343-8A0F-C10FDA99E5D8}" sibTransId="{DEC1F779-95AD-4A2E-B32B-FF90DD0DEE7F}"/>
    <dgm:cxn modelId="{89794970-3482-41EF-9FEC-C42211C16D04}" type="presOf" srcId="{0A1BACB3-C4D8-49C1-851E-05388BCBA2E5}" destId="{F1DA8FCF-45D2-4DF6-8790-4B16630F8857}" srcOrd="0" destOrd="0" presId="urn:microsoft.com/office/officeart/2005/8/layout/radial2"/>
    <dgm:cxn modelId="{89F891AF-55BC-47A1-8BCD-4E514DA28A2D}" srcId="{0A1BACB3-C4D8-49C1-851E-05388BCBA2E5}" destId="{733EA6EE-0275-42E4-85EB-EAF7EDE09416}" srcOrd="0" destOrd="0" parTransId="{9393317B-4552-47F2-B097-2DCB14FD19FF}" sibTransId="{D7AC7C1A-3318-42F1-8A20-A0BF735EAB56}"/>
    <dgm:cxn modelId="{7750E241-BBB4-439D-A11C-A88187993955}" type="presOf" srcId="{3C7671C0-2559-4DCA-9BFD-D19964E22137}" destId="{56FC88B3-9C03-4A3F-9C40-4E76ECDDD171}" srcOrd="0" destOrd="0" presId="urn:microsoft.com/office/officeart/2005/8/layout/radial2"/>
    <dgm:cxn modelId="{96FA1EBD-2C2D-4229-8556-1955DF436E43}" type="presOf" srcId="{318C9D9F-C17D-46F2-8388-2E67E5759F1D}" destId="{1F1D457F-162E-4A76-9E19-24B2E766EFAB}" srcOrd="0" destOrd="0" presId="urn:microsoft.com/office/officeart/2005/8/layout/radial2"/>
    <dgm:cxn modelId="{78A08006-F75B-4131-ADBE-EB99968C5602}" srcId="{C27AB59F-3430-428C-9F99-471B20C82396}" destId="{318C9D9F-C17D-46F2-8388-2E67E5759F1D}" srcOrd="0" destOrd="0" parTransId="{00F531F1-CA36-4611-9B05-456B552FCDD3}" sibTransId="{6B3538CA-4797-4E48-9EA1-CD8B5F726B8C}"/>
    <dgm:cxn modelId="{B36CD272-DCE2-48B7-A8AA-C09B99085B98}" type="presOf" srcId="{733EA6EE-0275-42E4-85EB-EAF7EDE09416}" destId="{AADD0F14-F4C9-495F-9475-0E06B3B7990C}" srcOrd="0" destOrd="0" presId="urn:microsoft.com/office/officeart/2005/8/layout/radial2"/>
    <dgm:cxn modelId="{1DFF43A0-6C6A-41D1-A302-4E51C2ECEAFE}" srcId="{3897FEF5-0E56-47F9-B746-DC2C8F8F557F}" destId="{0A1BACB3-C4D8-49C1-851E-05388BCBA2E5}" srcOrd="0" destOrd="0" parTransId="{3C7671C0-2559-4DCA-9BFD-D19964E22137}" sibTransId="{3C4046F2-36C4-4ED8-83E7-5616FC605B28}"/>
    <dgm:cxn modelId="{E99AF033-783B-4F8D-9793-C76AD1341DA6}" type="presOf" srcId="{3897FEF5-0E56-47F9-B746-DC2C8F8F557F}" destId="{1EE7D488-A4E2-4022-BFD2-79E05DAC9C93}" srcOrd="0" destOrd="0" presId="urn:microsoft.com/office/officeart/2005/8/layout/radial2"/>
    <dgm:cxn modelId="{4FC1D79E-CC65-4EC9-8745-7CF9C02D7483}" type="presOf" srcId="{C27AB59F-3430-428C-9F99-471B20C82396}" destId="{B6C74F89-5D8C-4D6D-8853-C6198D152714}" srcOrd="0" destOrd="0" presId="urn:microsoft.com/office/officeart/2005/8/layout/radial2"/>
    <dgm:cxn modelId="{B7EC7D17-80CF-4B42-9356-F17F1AE11CBC}" type="presParOf" srcId="{1EE7D488-A4E2-4022-BFD2-79E05DAC9C93}" destId="{DD5FD6D2-72E5-4C70-90F1-9081ACA4E293}" srcOrd="0" destOrd="0" presId="urn:microsoft.com/office/officeart/2005/8/layout/radial2"/>
    <dgm:cxn modelId="{2276579D-0B9D-4AA2-B4A7-499B44441465}" type="presParOf" srcId="{DD5FD6D2-72E5-4C70-90F1-9081ACA4E293}" destId="{AB518ABF-9FA5-4E6A-8FFC-AF94A2DFB297}" srcOrd="0" destOrd="0" presId="urn:microsoft.com/office/officeart/2005/8/layout/radial2"/>
    <dgm:cxn modelId="{7C85FF35-1C0F-42C5-A280-68E8E4C7FED3}" type="presParOf" srcId="{AB518ABF-9FA5-4E6A-8FFC-AF94A2DFB297}" destId="{7BA6641E-CE43-4052-A481-35F57717A76C}" srcOrd="0" destOrd="0" presId="urn:microsoft.com/office/officeart/2005/8/layout/radial2"/>
    <dgm:cxn modelId="{EE094D15-1288-4A06-A5B3-85E3C3CDD1B2}" type="presParOf" srcId="{AB518ABF-9FA5-4E6A-8FFC-AF94A2DFB297}" destId="{35BAAF3C-8F6E-4347-91DC-B46226152D88}" srcOrd="1" destOrd="0" presId="urn:microsoft.com/office/officeart/2005/8/layout/radial2"/>
    <dgm:cxn modelId="{4D41FED3-2DD1-454D-9604-DC98DF19135F}" type="presParOf" srcId="{DD5FD6D2-72E5-4C70-90F1-9081ACA4E293}" destId="{56FC88B3-9C03-4A3F-9C40-4E76ECDDD171}" srcOrd="1" destOrd="0" presId="urn:microsoft.com/office/officeart/2005/8/layout/radial2"/>
    <dgm:cxn modelId="{9AF86C07-AF80-4BBD-B84E-D9E892ECB513}" type="presParOf" srcId="{DD5FD6D2-72E5-4C70-90F1-9081ACA4E293}" destId="{E29FE93A-A8ED-49BA-BF88-65C9111C1AF5}" srcOrd="2" destOrd="0" presId="urn:microsoft.com/office/officeart/2005/8/layout/radial2"/>
    <dgm:cxn modelId="{EC8F6FCD-5B1A-4E96-817C-B7CC92A75299}" type="presParOf" srcId="{E29FE93A-A8ED-49BA-BF88-65C9111C1AF5}" destId="{F1DA8FCF-45D2-4DF6-8790-4B16630F8857}" srcOrd="0" destOrd="0" presId="urn:microsoft.com/office/officeart/2005/8/layout/radial2"/>
    <dgm:cxn modelId="{013E3542-796B-42E6-B0A3-17A3F03815A9}" type="presParOf" srcId="{E29FE93A-A8ED-49BA-BF88-65C9111C1AF5}" destId="{AADD0F14-F4C9-495F-9475-0E06B3B7990C}" srcOrd="1" destOrd="0" presId="urn:microsoft.com/office/officeart/2005/8/layout/radial2"/>
    <dgm:cxn modelId="{E1638795-692F-428E-B5F6-89E8C31F6E81}" type="presParOf" srcId="{DD5FD6D2-72E5-4C70-90F1-9081ACA4E293}" destId="{92343067-F9C9-43AB-86ED-B28FC56CF216}" srcOrd="3" destOrd="0" presId="urn:microsoft.com/office/officeart/2005/8/layout/radial2"/>
    <dgm:cxn modelId="{DC395A4C-FBB9-4FDF-B672-3902891D8907}" type="presParOf" srcId="{DD5FD6D2-72E5-4C70-90F1-9081ACA4E293}" destId="{640409EC-5494-4A5B-BA86-CB80CE70A79F}" srcOrd="4" destOrd="0" presId="urn:microsoft.com/office/officeart/2005/8/layout/radial2"/>
    <dgm:cxn modelId="{E882A2F0-903A-4300-9512-B2102F08471A}" type="presParOf" srcId="{640409EC-5494-4A5B-BA86-CB80CE70A79F}" destId="{B6C74F89-5D8C-4D6D-8853-C6198D152714}" srcOrd="0" destOrd="0" presId="urn:microsoft.com/office/officeart/2005/8/layout/radial2"/>
    <dgm:cxn modelId="{F5F07E81-31F4-452C-99A6-BAC7AB56D1D3}" type="presParOf" srcId="{640409EC-5494-4A5B-BA86-CB80CE70A79F}" destId="{1F1D457F-162E-4A76-9E19-24B2E766EFA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95385-DAB1-44E2-ACFD-911E3B737272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ABAA52C5-235D-4CC1-8BC1-36AC6011FAED}">
      <dgm:prSet custT="1"/>
      <dgm:spPr/>
      <dgm:t>
        <a:bodyPr/>
        <a:lstStyle/>
        <a:p>
          <a:pPr algn="ctr" rtl="0"/>
          <a:endParaRPr lang="hr-HR" sz="1400" b="1" i="0" baseline="0" dirty="0">
            <a:latin typeface="+mn-lt"/>
          </a:endParaRPr>
        </a:p>
        <a:p>
          <a:pPr algn="ctr" rtl="0"/>
          <a:endParaRPr lang="hr-HR" sz="1400" b="1" i="0" baseline="0" dirty="0">
            <a:latin typeface="+mn-lt"/>
          </a:endParaRPr>
        </a:p>
        <a:p>
          <a:pPr algn="ctr" rtl="0"/>
          <a:r>
            <a:rPr lang="hr-HR" sz="1400" b="1" i="0" baseline="0" dirty="0">
              <a:latin typeface="+mn-lt"/>
            </a:rPr>
            <a:t>Pojedinačni krediti krajnjim primateljima ugovaraju se iz sredstava izvora ESIF-a i sredstava iz izvora poslovnih banaka u omjerima 50:50.</a:t>
          </a:r>
        </a:p>
        <a:p>
          <a:pPr algn="ctr" rtl="0"/>
          <a:endParaRPr lang="hr-HR" sz="1400" noProof="0" dirty="0">
            <a:effectLst/>
            <a:latin typeface="+mn-lt"/>
          </a:endParaRPr>
        </a:p>
        <a:p>
          <a:pPr algn="ctr" rtl="0"/>
          <a:endParaRPr lang="hr-HR" sz="1400" noProof="0" dirty="0">
            <a:effectLst/>
            <a:latin typeface="+mn-lt"/>
          </a:endParaRPr>
        </a:p>
      </dgm:t>
    </dgm:pt>
    <dgm:pt modelId="{98EADF44-71CC-4F11-B7FC-DCBB063B9774}" type="parTrans" cxnId="{8E7ABBCF-CAF6-4666-B52B-F07BFA0F4432}">
      <dgm:prSet/>
      <dgm:spPr/>
      <dgm:t>
        <a:bodyPr/>
        <a:lstStyle/>
        <a:p>
          <a:endParaRPr lang="hr-HR"/>
        </a:p>
      </dgm:t>
    </dgm:pt>
    <dgm:pt modelId="{6FC8D9E8-1DE4-4C1E-8FEB-85151F67D36F}" type="sibTrans" cxnId="{8E7ABBCF-CAF6-4666-B52B-F07BFA0F4432}">
      <dgm:prSet/>
      <dgm:spPr/>
      <dgm:t>
        <a:bodyPr/>
        <a:lstStyle/>
        <a:p>
          <a:endParaRPr lang="hr-HR"/>
        </a:p>
      </dgm:t>
    </dgm:pt>
    <dgm:pt modelId="{4DD33830-519E-45D5-A1FB-27CBA437A743}" type="pres">
      <dgm:prSet presAssocID="{D5C95385-DAB1-44E2-ACFD-911E3B737272}" presName="linear" presStyleCnt="0">
        <dgm:presLayoutVars>
          <dgm:animLvl val="lvl"/>
          <dgm:resizeHandles val="exact"/>
        </dgm:presLayoutVars>
      </dgm:prSet>
      <dgm:spPr/>
    </dgm:pt>
    <dgm:pt modelId="{BE5EE41A-A756-40BC-BA49-4C5C6823B061}" type="pres">
      <dgm:prSet presAssocID="{ABAA52C5-235D-4CC1-8BC1-36AC6011FAED}" presName="parentText" presStyleLbl="node1" presStyleIdx="0" presStyleCnt="1" custScaleX="102761" custScaleY="277740" custLinFactNeighborX="-15517" custLinFactNeighborY="-53745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8026D2EE-435F-4EA9-BA78-E24A51E8FBC9}" type="presOf" srcId="{ABAA52C5-235D-4CC1-8BC1-36AC6011FAED}" destId="{BE5EE41A-A756-40BC-BA49-4C5C6823B061}" srcOrd="0" destOrd="0" presId="urn:microsoft.com/office/officeart/2005/8/layout/vList2"/>
    <dgm:cxn modelId="{8E7ABBCF-CAF6-4666-B52B-F07BFA0F4432}" srcId="{D5C95385-DAB1-44E2-ACFD-911E3B737272}" destId="{ABAA52C5-235D-4CC1-8BC1-36AC6011FAED}" srcOrd="0" destOrd="0" parTransId="{98EADF44-71CC-4F11-B7FC-DCBB063B9774}" sibTransId="{6FC8D9E8-1DE4-4C1E-8FEB-85151F67D36F}"/>
    <dgm:cxn modelId="{FA9DBE67-992D-48D0-9525-7F95EECB5E0D}" type="presOf" srcId="{D5C95385-DAB1-44E2-ACFD-911E3B737272}" destId="{4DD33830-519E-45D5-A1FB-27CBA437A743}" srcOrd="0" destOrd="0" presId="urn:microsoft.com/office/officeart/2005/8/layout/vList2"/>
    <dgm:cxn modelId="{35EAFB93-76D7-4843-BB60-F0940C113FEE}" type="presParOf" srcId="{4DD33830-519E-45D5-A1FB-27CBA437A743}" destId="{BE5EE41A-A756-40BC-BA49-4C5C6823B061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24D5B-53CF-44CB-A022-58B1E6A81F66}" type="doc">
      <dgm:prSet loTypeId="urn:microsoft.com/office/officeart/2005/8/layout/hierarchy1" loCatId="hierarchy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372B479-9C28-481B-A2A5-033C25303DEB}">
      <dgm:prSet phldrT="[Text]" custT="1"/>
      <dgm:spPr/>
      <dgm:t>
        <a:bodyPr/>
        <a:lstStyle/>
        <a:p>
          <a:r>
            <a:rPr lang="hr-HR" sz="2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HBOR</a:t>
          </a:r>
          <a:endParaRPr lang="en-US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B25FB9-790E-4FB8-8D88-20119BB69CB9}" type="parTrans" cxnId="{08D491EB-CE53-4956-9991-7F7AF71476CC}">
      <dgm:prSet/>
      <dgm:spPr/>
      <dgm:t>
        <a:bodyPr/>
        <a:lstStyle/>
        <a:p>
          <a:endParaRPr lang="en-US"/>
        </a:p>
      </dgm:t>
    </dgm:pt>
    <dgm:pt modelId="{3A56C507-F6FC-4030-80A3-B8939575DBE7}" type="sibTrans" cxnId="{08D491EB-CE53-4956-9991-7F7AF71476CC}">
      <dgm:prSet/>
      <dgm:spPr/>
      <dgm:t>
        <a:bodyPr/>
        <a:lstStyle/>
        <a:p>
          <a:endParaRPr lang="en-US"/>
        </a:p>
      </dgm:t>
    </dgm:pt>
    <dgm:pt modelId="{EDBE5A14-EB96-4B61-B0D2-B348463DF9AD}">
      <dgm:prSet phldrT="[Text]" custT="1"/>
      <dgm:spPr/>
      <dgm:t>
        <a:bodyPr/>
        <a:lstStyle/>
        <a:p>
          <a:r>
            <a:rPr lang="en-GB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Privredna banka Zagreb d.d.</a:t>
          </a:r>
          <a:r>
            <a:rPr lang="hr-H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 </a:t>
          </a:r>
          <a:endParaRPr lang="hr-HR" sz="16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</a:endParaRPr>
        </a:p>
      </dgm:t>
    </dgm:pt>
    <dgm:pt modelId="{EB087DD2-8931-4765-9D66-49E9E1D032AA}" type="parTrans" cxnId="{8423CC7B-7A61-4977-A9C3-3BFB40056D49}">
      <dgm:prSet/>
      <dgm:spPr/>
      <dgm:t>
        <a:bodyPr/>
        <a:lstStyle/>
        <a:p>
          <a:endParaRPr lang="en-US"/>
        </a:p>
      </dgm:t>
    </dgm:pt>
    <dgm:pt modelId="{3D29CED6-94FC-4EF8-A442-85ADCE78AD4E}" type="sibTrans" cxnId="{8423CC7B-7A61-4977-A9C3-3BFB40056D49}">
      <dgm:prSet/>
      <dgm:spPr/>
      <dgm:t>
        <a:bodyPr/>
        <a:lstStyle/>
        <a:p>
          <a:endParaRPr lang="en-US"/>
        </a:p>
      </dgm:t>
    </dgm:pt>
    <dgm:pt modelId="{C09B5240-62CF-41D0-882E-69E865B95E3B}">
      <dgm:prSet phldrT="[Text]" custT="1"/>
      <dgm:spPr/>
      <dgm:t>
        <a:bodyPr/>
        <a:lstStyle/>
        <a:p>
          <a:r>
            <a:rPr lang="hr-H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Times New Roman" panose="02020603050405020304" pitchFamily="18" charset="0"/>
            </a:rPr>
            <a:t>Erste &amp; Steiermärkische Bank d.d. </a:t>
          </a:r>
          <a:endParaRPr lang="hr-HR" sz="16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  <a:ea typeface="Times New Roman" panose="02020603050405020304" pitchFamily="18" charset="0"/>
          </a:endParaRPr>
        </a:p>
      </dgm:t>
    </dgm:pt>
    <dgm:pt modelId="{82A4C8A5-E22C-422D-8308-C506B05F0C66}" type="parTrans" cxnId="{3CA3FB1B-9C58-46C8-8A26-CFAFD3264FB2}">
      <dgm:prSet/>
      <dgm:spPr/>
      <dgm:t>
        <a:bodyPr/>
        <a:lstStyle/>
        <a:p>
          <a:endParaRPr lang="en-US"/>
        </a:p>
      </dgm:t>
    </dgm:pt>
    <dgm:pt modelId="{322F1E67-C3B3-4119-B2AC-6203E5DF7662}" type="sibTrans" cxnId="{3CA3FB1B-9C58-46C8-8A26-CFAFD3264FB2}">
      <dgm:prSet/>
      <dgm:spPr/>
      <dgm:t>
        <a:bodyPr/>
        <a:lstStyle/>
        <a:p>
          <a:endParaRPr lang="en-US"/>
        </a:p>
      </dgm:t>
    </dgm:pt>
    <dgm:pt modelId="{D3C46447-D371-4D60-AC84-A48F6E8397DC}">
      <dgm:prSet phldrT="[Text]" custT="1"/>
      <dgm:spPr/>
      <dgm:t>
        <a:bodyPr/>
        <a:lstStyle/>
        <a:p>
          <a:pPr>
            <a:buFont typeface="+mj-lt"/>
            <a:buNone/>
          </a:pPr>
          <a:endParaRPr lang="hr-HR" sz="1600" b="1" cap="none" spc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</a:endParaRPr>
        </a:p>
        <a:p>
          <a:pPr>
            <a:buFont typeface="+mj-lt"/>
            <a:buNone/>
          </a:pPr>
          <a:r>
            <a:rPr lang="hr-H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Zagrebačka banka d.d.</a:t>
          </a:r>
        </a:p>
        <a:p>
          <a:pPr>
            <a:buFont typeface="+mj-lt"/>
            <a:buNone/>
          </a:pPr>
          <a:r>
            <a:rPr lang="hr-H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 </a:t>
          </a:r>
          <a:endParaRPr lang="en-US" sz="16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</a:endParaRPr>
        </a:p>
      </dgm:t>
    </dgm:pt>
    <dgm:pt modelId="{7E78D53A-5A47-429C-AC9F-089415464922}" type="parTrans" cxnId="{86C992EE-6C01-4AB6-AE89-84146AE65005}">
      <dgm:prSet/>
      <dgm:spPr/>
      <dgm:t>
        <a:bodyPr/>
        <a:lstStyle/>
        <a:p>
          <a:endParaRPr lang="en-US"/>
        </a:p>
      </dgm:t>
    </dgm:pt>
    <dgm:pt modelId="{19E2F8F6-3DE5-41F8-A1A0-04A683C9A3AE}" type="sibTrans" cxnId="{86C992EE-6C01-4AB6-AE89-84146AE65005}">
      <dgm:prSet/>
      <dgm:spPr/>
      <dgm:t>
        <a:bodyPr/>
        <a:lstStyle/>
        <a:p>
          <a:endParaRPr lang="en-US"/>
        </a:p>
      </dgm:t>
    </dgm:pt>
    <dgm:pt modelId="{E15788E7-E9D8-4A69-BE28-7FA23F032C76}">
      <dgm:prSet custT="1"/>
      <dgm:spPr/>
      <dgm:t>
        <a:bodyPr anchor="ctr"/>
        <a:lstStyle/>
        <a:p>
          <a:r>
            <a:rPr lang="hr-HR" sz="16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Krajnji primatelji</a:t>
          </a:r>
          <a:endParaRPr lang="en-US" sz="16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A87EA69-CAA2-4ADF-B786-1242345E4979}" type="sibTrans" cxnId="{FD1D79E5-C1AE-4F40-BE20-87383A8464B3}">
      <dgm:prSet/>
      <dgm:spPr/>
      <dgm:t>
        <a:bodyPr/>
        <a:lstStyle/>
        <a:p>
          <a:endParaRPr lang="hr-HR"/>
        </a:p>
      </dgm:t>
    </dgm:pt>
    <dgm:pt modelId="{7D87C20F-97C4-4939-B0AC-5C859A5229F0}" type="parTrans" cxnId="{FD1D79E5-C1AE-4F40-BE20-87383A8464B3}">
      <dgm:prSet/>
      <dgm:spPr/>
      <dgm:t>
        <a:bodyPr/>
        <a:lstStyle/>
        <a:p>
          <a:endParaRPr lang="hr-HR"/>
        </a:p>
      </dgm:t>
    </dgm:pt>
    <dgm:pt modelId="{EDD2D225-9620-4FED-BB7B-F2B7273E9667}">
      <dgm:prSet custT="1"/>
      <dgm:spPr/>
      <dgm:t>
        <a:bodyPr anchor="ctr"/>
        <a:lstStyle/>
        <a:p>
          <a:r>
            <a:rPr lang="hr-HR" sz="16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Krajnji primatelji</a:t>
          </a:r>
          <a:endParaRPr lang="en-US" sz="16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4EC58F4-9AD1-4F9C-8B87-F8537DE3712B}" type="sibTrans" cxnId="{E7C636F7-5B6B-41F7-9B60-5E85211E46E0}">
      <dgm:prSet/>
      <dgm:spPr/>
      <dgm:t>
        <a:bodyPr/>
        <a:lstStyle/>
        <a:p>
          <a:endParaRPr lang="hr-HR"/>
        </a:p>
      </dgm:t>
    </dgm:pt>
    <dgm:pt modelId="{D37F78BE-51E0-4BC8-8C58-DEA717065A00}" type="parTrans" cxnId="{E7C636F7-5B6B-41F7-9B60-5E85211E46E0}">
      <dgm:prSet/>
      <dgm:spPr/>
      <dgm:t>
        <a:bodyPr/>
        <a:lstStyle/>
        <a:p>
          <a:endParaRPr lang="hr-HR"/>
        </a:p>
      </dgm:t>
    </dgm:pt>
    <dgm:pt modelId="{7781D0E5-A9D1-4CAB-AAA0-BAF35D76629B}">
      <dgm:prSet custT="1"/>
      <dgm:spPr/>
      <dgm:t>
        <a:bodyPr anchor="ctr"/>
        <a:lstStyle/>
        <a:p>
          <a:r>
            <a:rPr lang="hr-HR" sz="16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Krajnji primatelji</a:t>
          </a:r>
          <a:endParaRPr lang="en-US" sz="16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479BDBA-6899-4E9E-83A7-0D3BFB8C0156}" type="sibTrans" cxnId="{0FC17DF3-B4D6-4C05-8F47-034281FC5BEC}">
      <dgm:prSet/>
      <dgm:spPr/>
      <dgm:t>
        <a:bodyPr/>
        <a:lstStyle/>
        <a:p>
          <a:endParaRPr lang="hr-HR"/>
        </a:p>
      </dgm:t>
    </dgm:pt>
    <dgm:pt modelId="{5B4D006A-BB53-4F49-913A-8878046D2A8F}" type="parTrans" cxnId="{0FC17DF3-B4D6-4C05-8F47-034281FC5BEC}">
      <dgm:prSet/>
      <dgm:spPr/>
      <dgm:t>
        <a:bodyPr/>
        <a:lstStyle/>
        <a:p>
          <a:endParaRPr lang="hr-HR"/>
        </a:p>
      </dgm:t>
    </dgm:pt>
    <dgm:pt modelId="{555D5736-F98C-46D5-AC48-4635406BA579}" type="pres">
      <dgm:prSet presAssocID="{B4624D5B-53CF-44CB-A022-58B1E6A81F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21F646-675D-48C7-A057-250B0CB3477D}" type="pres">
      <dgm:prSet presAssocID="{1372B479-9C28-481B-A2A5-033C25303DEB}" presName="hierRoot1" presStyleCnt="0"/>
      <dgm:spPr/>
    </dgm:pt>
    <dgm:pt modelId="{82915AF6-D833-4516-8192-B027870330B6}" type="pres">
      <dgm:prSet presAssocID="{1372B479-9C28-481B-A2A5-033C25303DEB}" presName="composite" presStyleCnt="0"/>
      <dgm:spPr/>
    </dgm:pt>
    <dgm:pt modelId="{8D9FF557-3FF2-4E0E-AFCC-CAFC17FC34D5}" type="pres">
      <dgm:prSet presAssocID="{1372B479-9C28-481B-A2A5-033C25303DEB}" presName="background" presStyleLbl="node0" presStyleIdx="0" presStyleCnt="1"/>
      <dgm:spPr>
        <a:prstGeom prst="rect">
          <a:avLst/>
        </a:prstGeom>
      </dgm:spPr>
    </dgm:pt>
    <dgm:pt modelId="{4DF1E05D-0DC3-44D3-9ABF-A7EC08F77906}" type="pres">
      <dgm:prSet presAssocID="{1372B479-9C28-481B-A2A5-033C25303DEB}" presName="text" presStyleLbl="fgAcc0" presStyleIdx="0" presStyleCnt="1" custScaleX="145806">
        <dgm:presLayoutVars>
          <dgm:chPref val="3"/>
        </dgm:presLayoutVars>
      </dgm:prSet>
      <dgm:spPr>
        <a:prstGeom prst="rect">
          <a:avLst/>
        </a:prstGeom>
      </dgm:spPr>
    </dgm:pt>
    <dgm:pt modelId="{3631B3F8-7395-4742-B99E-28C52398D3A5}" type="pres">
      <dgm:prSet presAssocID="{1372B479-9C28-481B-A2A5-033C25303DEB}" presName="hierChild2" presStyleCnt="0"/>
      <dgm:spPr/>
    </dgm:pt>
    <dgm:pt modelId="{88A6C25D-7140-487C-A1E7-2FF7FC553FA2}" type="pres">
      <dgm:prSet presAssocID="{EB087DD2-8931-4765-9D66-49E9E1D032AA}" presName="Name10" presStyleLbl="parChTrans1D2" presStyleIdx="0" presStyleCnt="3"/>
      <dgm:spPr/>
    </dgm:pt>
    <dgm:pt modelId="{B734841C-9964-4BFB-9B09-5893A88AA45C}" type="pres">
      <dgm:prSet presAssocID="{EDBE5A14-EB96-4B61-B0D2-B348463DF9AD}" presName="hierRoot2" presStyleCnt="0"/>
      <dgm:spPr/>
    </dgm:pt>
    <dgm:pt modelId="{89B8E3E7-5480-4AF0-8550-26D74D5DA632}" type="pres">
      <dgm:prSet presAssocID="{EDBE5A14-EB96-4B61-B0D2-B348463DF9AD}" presName="composite2" presStyleCnt="0"/>
      <dgm:spPr/>
    </dgm:pt>
    <dgm:pt modelId="{5AE680E5-ACED-40D8-AC5A-146EB52E1318}" type="pres">
      <dgm:prSet presAssocID="{EDBE5A14-EB96-4B61-B0D2-B348463DF9AD}" presName="background2" presStyleLbl="node2" presStyleIdx="0" presStyleCnt="3"/>
      <dgm:spPr>
        <a:prstGeom prst="rect">
          <a:avLst/>
        </a:prstGeom>
      </dgm:spPr>
    </dgm:pt>
    <dgm:pt modelId="{1852258D-CE4F-4E42-9627-75B872FABEA6}" type="pres">
      <dgm:prSet presAssocID="{EDBE5A14-EB96-4B61-B0D2-B348463DF9AD}" presName="text2" presStyleLbl="fgAcc2" presStyleIdx="0" presStyleCnt="3" custScaleX="145806" custScaleY="125276">
        <dgm:presLayoutVars>
          <dgm:chPref val="3"/>
        </dgm:presLayoutVars>
      </dgm:prSet>
      <dgm:spPr>
        <a:prstGeom prst="rect">
          <a:avLst/>
        </a:prstGeom>
      </dgm:spPr>
    </dgm:pt>
    <dgm:pt modelId="{004B54F7-D4D9-4795-B2EA-2695D942C7D4}" type="pres">
      <dgm:prSet presAssocID="{EDBE5A14-EB96-4B61-B0D2-B348463DF9AD}" presName="hierChild3" presStyleCnt="0"/>
      <dgm:spPr/>
    </dgm:pt>
    <dgm:pt modelId="{1E76A327-D21F-4157-998B-244CD19C764C}" type="pres">
      <dgm:prSet presAssocID="{5B4D006A-BB53-4F49-913A-8878046D2A8F}" presName="Name17" presStyleLbl="parChTrans1D3" presStyleIdx="0" presStyleCnt="3"/>
      <dgm:spPr/>
    </dgm:pt>
    <dgm:pt modelId="{956640FC-F02E-4EDA-89AF-F3A42DD4E7DE}" type="pres">
      <dgm:prSet presAssocID="{7781D0E5-A9D1-4CAB-AAA0-BAF35D76629B}" presName="hierRoot3" presStyleCnt="0"/>
      <dgm:spPr/>
    </dgm:pt>
    <dgm:pt modelId="{A8C700D5-8061-4357-8AA9-3B6D48C6D633}" type="pres">
      <dgm:prSet presAssocID="{7781D0E5-A9D1-4CAB-AAA0-BAF35D76629B}" presName="composite3" presStyleCnt="0"/>
      <dgm:spPr/>
    </dgm:pt>
    <dgm:pt modelId="{26BA90D7-86EA-4F75-B278-F6F61BD961E7}" type="pres">
      <dgm:prSet presAssocID="{7781D0E5-A9D1-4CAB-AAA0-BAF35D76629B}" presName="background3" presStyleLbl="node3" presStyleIdx="0" presStyleCnt="3"/>
      <dgm:spPr>
        <a:prstGeom prst="rect">
          <a:avLst/>
        </a:prstGeom>
      </dgm:spPr>
    </dgm:pt>
    <dgm:pt modelId="{EA5E688A-EE13-4E2A-A6A8-7AFDAB162A3D}" type="pres">
      <dgm:prSet presAssocID="{7781D0E5-A9D1-4CAB-AAA0-BAF35D76629B}" presName="text3" presStyleLbl="fgAcc3" presStyleIdx="0" presStyleCnt="3" custScaleX="145806">
        <dgm:presLayoutVars>
          <dgm:chPref val="3"/>
        </dgm:presLayoutVars>
      </dgm:prSet>
      <dgm:spPr>
        <a:prstGeom prst="rect">
          <a:avLst/>
        </a:prstGeom>
      </dgm:spPr>
    </dgm:pt>
    <dgm:pt modelId="{2E1290E7-65AE-4030-9422-184A8916F270}" type="pres">
      <dgm:prSet presAssocID="{7781D0E5-A9D1-4CAB-AAA0-BAF35D76629B}" presName="hierChild4" presStyleCnt="0"/>
      <dgm:spPr/>
    </dgm:pt>
    <dgm:pt modelId="{D4E7812C-664A-488D-9761-EA3D3954C92B}" type="pres">
      <dgm:prSet presAssocID="{82A4C8A5-E22C-422D-8308-C506B05F0C66}" presName="Name10" presStyleLbl="parChTrans1D2" presStyleIdx="1" presStyleCnt="3"/>
      <dgm:spPr/>
    </dgm:pt>
    <dgm:pt modelId="{06BD9378-6CB1-4444-96BD-4F2D9280CA7A}" type="pres">
      <dgm:prSet presAssocID="{C09B5240-62CF-41D0-882E-69E865B95E3B}" presName="hierRoot2" presStyleCnt="0"/>
      <dgm:spPr/>
    </dgm:pt>
    <dgm:pt modelId="{7DECFD3B-A257-4313-836B-2F546D9D1B82}" type="pres">
      <dgm:prSet presAssocID="{C09B5240-62CF-41D0-882E-69E865B95E3B}" presName="composite2" presStyleCnt="0"/>
      <dgm:spPr/>
    </dgm:pt>
    <dgm:pt modelId="{1F03D5B8-1AD6-47FD-BC05-DDB607EC56E3}" type="pres">
      <dgm:prSet presAssocID="{C09B5240-62CF-41D0-882E-69E865B95E3B}" presName="background2" presStyleLbl="node2" presStyleIdx="1" presStyleCnt="3"/>
      <dgm:spPr>
        <a:prstGeom prst="rect">
          <a:avLst/>
        </a:prstGeom>
      </dgm:spPr>
    </dgm:pt>
    <dgm:pt modelId="{407EFAAD-ABBD-49C2-A96D-CFC307C92327}" type="pres">
      <dgm:prSet presAssocID="{C09B5240-62CF-41D0-882E-69E865B95E3B}" presName="text2" presStyleLbl="fgAcc2" presStyleIdx="1" presStyleCnt="3" custScaleX="146854" custScaleY="125276">
        <dgm:presLayoutVars>
          <dgm:chPref val="3"/>
        </dgm:presLayoutVars>
      </dgm:prSet>
      <dgm:spPr>
        <a:prstGeom prst="rect">
          <a:avLst/>
        </a:prstGeom>
      </dgm:spPr>
    </dgm:pt>
    <dgm:pt modelId="{D1CC2B83-957A-4D77-8ED7-1CC3D284E278}" type="pres">
      <dgm:prSet presAssocID="{C09B5240-62CF-41D0-882E-69E865B95E3B}" presName="hierChild3" presStyleCnt="0"/>
      <dgm:spPr/>
    </dgm:pt>
    <dgm:pt modelId="{3C17EBDE-B2CF-407C-8379-E99B014EB436}" type="pres">
      <dgm:prSet presAssocID="{D37F78BE-51E0-4BC8-8C58-DEA717065A00}" presName="Name17" presStyleLbl="parChTrans1D3" presStyleIdx="1" presStyleCnt="3"/>
      <dgm:spPr/>
    </dgm:pt>
    <dgm:pt modelId="{A00A5627-1F0C-4C47-A735-93BC90081AD5}" type="pres">
      <dgm:prSet presAssocID="{EDD2D225-9620-4FED-BB7B-F2B7273E9667}" presName="hierRoot3" presStyleCnt="0"/>
      <dgm:spPr/>
    </dgm:pt>
    <dgm:pt modelId="{25EF1B3A-3B99-4B08-8211-4C183532A9DF}" type="pres">
      <dgm:prSet presAssocID="{EDD2D225-9620-4FED-BB7B-F2B7273E9667}" presName="composite3" presStyleCnt="0"/>
      <dgm:spPr/>
    </dgm:pt>
    <dgm:pt modelId="{F7352C82-5222-4B25-9A29-A09405B3C855}" type="pres">
      <dgm:prSet presAssocID="{EDD2D225-9620-4FED-BB7B-F2B7273E9667}" presName="background3" presStyleLbl="node3" presStyleIdx="1" presStyleCnt="3"/>
      <dgm:spPr>
        <a:prstGeom prst="rect">
          <a:avLst/>
        </a:prstGeom>
      </dgm:spPr>
    </dgm:pt>
    <dgm:pt modelId="{28A6F8F1-BD67-4835-AF76-0B29650AF0F2}" type="pres">
      <dgm:prSet presAssocID="{EDD2D225-9620-4FED-BB7B-F2B7273E9667}" presName="text3" presStyleLbl="fgAcc3" presStyleIdx="1" presStyleCnt="3" custScaleX="145806">
        <dgm:presLayoutVars>
          <dgm:chPref val="3"/>
        </dgm:presLayoutVars>
      </dgm:prSet>
      <dgm:spPr>
        <a:prstGeom prst="rect">
          <a:avLst/>
        </a:prstGeom>
      </dgm:spPr>
    </dgm:pt>
    <dgm:pt modelId="{336C0EF6-9BD5-46F0-A3D2-C03E26C7691E}" type="pres">
      <dgm:prSet presAssocID="{EDD2D225-9620-4FED-BB7B-F2B7273E9667}" presName="hierChild4" presStyleCnt="0"/>
      <dgm:spPr/>
    </dgm:pt>
    <dgm:pt modelId="{A2BF9254-FE6E-4B27-9DE3-53312B308E35}" type="pres">
      <dgm:prSet presAssocID="{7E78D53A-5A47-429C-AC9F-089415464922}" presName="Name10" presStyleLbl="parChTrans1D2" presStyleIdx="2" presStyleCnt="3"/>
      <dgm:spPr/>
    </dgm:pt>
    <dgm:pt modelId="{C0B3D4C0-E02A-4ADD-9E23-8B09B0FD15EB}" type="pres">
      <dgm:prSet presAssocID="{D3C46447-D371-4D60-AC84-A48F6E8397DC}" presName="hierRoot2" presStyleCnt="0"/>
      <dgm:spPr/>
    </dgm:pt>
    <dgm:pt modelId="{F2A1C44E-A23A-4AAB-8589-BE669CF40C15}" type="pres">
      <dgm:prSet presAssocID="{D3C46447-D371-4D60-AC84-A48F6E8397DC}" presName="composite2" presStyleCnt="0"/>
      <dgm:spPr/>
    </dgm:pt>
    <dgm:pt modelId="{E34DE782-6450-44BA-A2B9-03675827B35D}" type="pres">
      <dgm:prSet presAssocID="{D3C46447-D371-4D60-AC84-A48F6E8397DC}" presName="background2" presStyleLbl="node2" presStyleIdx="2" presStyleCnt="3"/>
      <dgm:spPr>
        <a:prstGeom prst="rect">
          <a:avLst/>
        </a:prstGeom>
      </dgm:spPr>
    </dgm:pt>
    <dgm:pt modelId="{1A12E9BA-5774-4BB1-B4B0-6DF3CB99696B}" type="pres">
      <dgm:prSet presAssocID="{D3C46447-D371-4D60-AC84-A48F6E8397DC}" presName="text2" presStyleLbl="fgAcc2" presStyleIdx="2" presStyleCnt="3" custScaleX="145806" custScaleY="125276">
        <dgm:presLayoutVars>
          <dgm:chPref val="3"/>
        </dgm:presLayoutVars>
      </dgm:prSet>
      <dgm:spPr>
        <a:prstGeom prst="rect">
          <a:avLst/>
        </a:prstGeom>
      </dgm:spPr>
    </dgm:pt>
    <dgm:pt modelId="{3C725710-7EA9-4025-8535-AFBE7E89BD65}" type="pres">
      <dgm:prSet presAssocID="{D3C46447-D371-4D60-AC84-A48F6E8397DC}" presName="hierChild3" presStyleCnt="0"/>
      <dgm:spPr/>
    </dgm:pt>
    <dgm:pt modelId="{71804060-4D67-4CB2-86DB-5518281264AC}" type="pres">
      <dgm:prSet presAssocID="{7D87C20F-97C4-4939-B0AC-5C859A5229F0}" presName="Name17" presStyleLbl="parChTrans1D3" presStyleIdx="2" presStyleCnt="3"/>
      <dgm:spPr/>
    </dgm:pt>
    <dgm:pt modelId="{196B3AE2-7876-4E2A-925B-DC6305543F15}" type="pres">
      <dgm:prSet presAssocID="{E15788E7-E9D8-4A69-BE28-7FA23F032C76}" presName="hierRoot3" presStyleCnt="0"/>
      <dgm:spPr/>
    </dgm:pt>
    <dgm:pt modelId="{52109261-B79E-4644-98FF-A4812CCADA39}" type="pres">
      <dgm:prSet presAssocID="{E15788E7-E9D8-4A69-BE28-7FA23F032C76}" presName="composite3" presStyleCnt="0"/>
      <dgm:spPr/>
    </dgm:pt>
    <dgm:pt modelId="{A78F3F19-D58D-4FD8-8AAA-971FBD18270A}" type="pres">
      <dgm:prSet presAssocID="{E15788E7-E9D8-4A69-BE28-7FA23F032C76}" presName="background3" presStyleLbl="node3" presStyleIdx="2" presStyleCnt="3"/>
      <dgm:spPr>
        <a:prstGeom prst="rect">
          <a:avLst/>
        </a:prstGeom>
      </dgm:spPr>
    </dgm:pt>
    <dgm:pt modelId="{593D06E7-45B5-4F83-994C-2B0DBC6A3E87}" type="pres">
      <dgm:prSet presAssocID="{E15788E7-E9D8-4A69-BE28-7FA23F032C76}" presName="text3" presStyleLbl="fgAcc3" presStyleIdx="2" presStyleCnt="3" custScaleX="145806">
        <dgm:presLayoutVars>
          <dgm:chPref val="3"/>
        </dgm:presLayoutVars>
      </dgm:prSet>
      <dgm:spPr>
        <a:prstGeom prst="rect">
          <a:avLst/>
        </a:prstGeom>
      </dgm:spPr>
    </dgm:pt>
    <dgm:pt modelId="{6CD2F98E-78FC-4115-A21C-A9329D727682}" type="pres">
      <dgm:prSet presAssocID="{E15788E7-E9D8-4A69-BE28-7FA23F032C76}" presName="hierChild4" presStyleCnt="0"/>
      <dgm:spPr/>
    </dgm:pt>
  </dgm:ptLst>
  <dgm:cxnLst>
    <dgm:cxn modelId="{BF0CC512-1923-4B4A-BC88-038BB656A91A}" type="presOf" srcId="{D37F78BE-51E0-4BC8-8C58-DEA717065A00}" destId="{3C17EBDE-B2CF-407C-8379-E99B014EB436}" srcOrd="0" destOrd="0" presId="urn:microsoft.com/office/officeart/2005/8/layout/hierarchy1"/>
    <dgm:cxn modelId="{E7C636F7-5B6B-41F7-9B60-5E85211E46E0}" srcId="{C09B5240-62CF-41D0-882E-69E865B95E3B}" destId="{EDD2D225-9620-4FED-BB7B-F2B7273E9667}" srcOrd="0" destOrd="0" parTransId="{D37F78BE-51E0-4BC8-8C58-DEA717065A00}" sibTransId="{44EC58F4-9AD1-4F9C-8B87-F8537DE3712B}"/>
    <dgm:cxn modelId="{246E7BC3-A160-431E-8018-AC1E59BF2219}" type="presOf" srcId="{D3C46447-D371-4D60-AC84-A48F6E8397DC}" destId="{1A12E9BA-5774-4BB1-B4B0-6DF3CB99696B}" srcOrd="0" destOrd="0" presId="urn:microsoft.com/office/officeart/2005/8/layout/hierarchy1"/>
    <dgm:cxn modelId="{3CA3FB1B-9C58-46C8-8A26-CFAFD3264FB2}" srcId="{1372B479-9C28-481B-A2A5-033C25303DEB}" destId="{C09B5240-62CF-41D0-882E-69E865B95E3B}" srcOrd="1" destOrd="0" parTransId="{82A4C8A5-E22C-422D-8308-C506B05F0C66}" sibTransId="{322F1E67-C3B3-4119-B2AC-6203E5DF7662}"/>
    <dgm:cxn modelId="{FD1D79E5-C1AE-4F40-BE20-87383A8464B3}" srcId="{D3C46447-D371-4D60-AC84-A48F6E8397DC}" destId="{E15788E7-E9D8-4A69-BE28-7FA23F032C76}" srcOrd="0" destOrd="0" parTransId="{7D87C20F-97C4-4939-B0AC-5C859A5229F0}" sibTransId="{5A87EA69-CAA2-4ADF-B786-1242345E4979}"/>
    <dgm:cxn modelId="{9B1C4FC6-9C6F-4AF8-8858-85455405F384}" type="presOf" srcId="{C09B5240-62CF-41D0-882E-69E865B95E3B}" destId="{407EFAAD-ABBD-49C2-A96D-CFC307C92327}" srcOrd="0" destOrd="0" presId="urn:microsoft.com/office/officeart/2005/8/layout/hierarchy1"/>
    <dgm:cxn modelId="{BB025CD1-38F4-4685-BCFA-32A85F7123E7}" type="presOf" srcId="{E15788E7-E9D8-4A69-BE28-7FA23F032C76}" destId="{593D06E7-45B5-4F83-994C-2B0DBC6A3E87}" srcOrd="0" destOrd="0" presId="urn:microsoft.com/office/officeart/2005/8/layout/hierarchy1"/>
    <dgm:cxn modelId="{0FC17DF3-B4D6-4C05-8F47-034281FC5BEC}" srcId="{EDBE5A14-EB96-4B61-B0D2-B348463DF9AD}" destId="{7781D0E5-A9D1-4CAB-AAA0-BAF35D76629B}" srcOrd="0" destOrd="0" parTransId="{5B4D006A-BB53-4F49-913A-8878046D2A8F}" sibTransId="{2479BDBA-6899-4E9E-83A7-0D3BFB8C0156}"/>
    <dgm:cxn modelId="{07339565-536C-4091-B3C6-A215C5675FAA}" type="presOf" srcId="{7E78D53A-5A47-429C-AC9F-089415464922}" destId="{A2BF9254-FE6E-4B27-9DE3-53312B308E35}" srcOrd="0" destOrd="0" presId="urn:microsoft.com/office/officeart/2005/8/layout/hierarchy1"/>
    <dgm:cxn modelId="{1EBE4FE0-D8B6-4259-9340-9BB4D3D93514}" type="presOf" srcId="{EDBE5A14-EB96-4B61-B0D2-B348463DF9AD}" destId="{1852258D-CE4F-4E42-9627-75B872FABEA6}" srcOrd="0" destOrd="0" presId="urn:microsoft.com/office/officeart/2005/8/layout/hierarchy1"/>
    <dgm:cxn modelId="{8423CC7B-7A61-4977-A9C3-3BFB40056D49}" srcId="{1372B479-9C28-481B-A2A5-033C25303DEB}" destId="{EDBE5A14-EB96-4B61-B0D2-B348463DF9AD}" srcOrd="0" destOrd="0" parTransId="{EB087DD2-8931-4765-9D66-49E9E1D032AA}" sibTransId="{3D29CED6-94FC-4EF8-A442-85ADCE78AD4E}"/>
    <dgm:cxn modelId="{08D491EB-CE53-4956-9991-7F7AF71476CC}" srcId="{B4624D5B-53CF-44CB-A022-58B1E6A81F66}" destId="{1372B479-9C28-481B-A2A5-033C25303DEB}" srcOrd="0" destOrd="0" parTransId="{E2B25FB9-790E-4FB8-8D88-20119BB69CB9}" sibTransId="{3A56C507-F6FC-4030-80A3-B8939575DBE7}"/>
    <dgm:cxn modelId="{FBDBE035-EC1F-48B1-8791-C4FD9EC64E0F}" type="presOf" srcId="{7D87C20F-97C4-4939-B0AC-5C859A5229F0}" destId="{71804060-4D67-4CB2-86DB-5518281264AC}" srcOrd="0" destOrd="0" presId="urn:microsoft.com/office/officeart/2005/8/layout/hierarchy1"/>
    <dgm:cxn modelId="{86C992EE-6C01-4AB6-AE89-84146AE65005}" srcId="{1372B479-9C28-481B-A2A5-033C25303DEB}" destId="{D3C46447-D371-4D60-AC84-A48F6E8397DC}" srcOrd="2" destOrd="0" parTransId="{7E78D53A-5A47-429C-AC9F-089415464922}" sibTransId="{19E2F8F6-3DE5-41F8-A1A0-04A683C9A3AE}"/>
    <dgm:cxn modelId="{078BFFC2-43CF-4277-ABBE-498751F88D54}" type="presOf" srcId="{EDD2D225-9620-4FED-BB7B-F2B7273E9667}" destId="{28A6F8F1-BD67-4835-AF76-0B29650AF0F2}" srcOrd="0" destOrd="0" presId="urn:microsoft.com/office/officeart/2005/8/layout/hierarchy1"/>
    <dgm:cxn modelId="{7AACBD64-111A-4A39-9393-84172A1C118E}" type="presOf" srcId="{B4624D5B-53CF-44CB-A022-58B1E6A81F66}" destId="{555D5736-F98C-46D5-AC48-4635406BA579}" srcOrd="0" destOrd="0" presId="urn:microsoft.com/office/officeart/2005/8/layout/hierarchy1"/>
    <dgm:cxn modelId="{B39D0AD0-859E-40C0-8B61-D17D6E880973}" type="presOf" srcId="{1372B479-9C28-481B-A2A5-033C25303DEB}" destId="{4DF1E05D-0DC3-44D3-9ABF-A7EC08F77906}" srcOrd="0" destOrd="0" presId="urn:microsoft.com/office/officeart/2005/8/layout/hierarchy1"/>
    <dgm:cxn modelId="{A88EE4B4-8B48-4F0C-A3C9-8BD819F93805}" type="presOf" srcId="{7781D0E5-A9D1-4CAB-AAA0-BAF35D76629B}" destId="{EA5E688A-EE13-4E2A-A6A8-7AFDAB162A3D}" srcOrd="0" destOrd="0" presId="urn:microsoft.com/office/officeart/2005/8/layout/hierarchy1"/>
    <dgm:cxn modelId="{BF7FF816-7120-4240-A309-70FA95B647D6}" type="presOf" srcId="{5B4D006A-BB53-4F49-913A-8878046D2A8F}" destId="{1E76A327-D21F-4157-998B-244CD19C764C}" srcOrd="0" destOrd="0" presId="urn:microsoft.com/office/officeart/2005/8/layout/hierarchy1"/>
    <dgm:cxn modelId="{AECFAF05-C65E-42CA-BE88-DFD885390451}" type="presOf" srcId="{EB087DD2-8931-4765-9D66-49E9E1D032AA}" destId="{88A6C25D-7140-487C-A1E7-2FF7FC553FA2}" srcOrd="0" destOrd="0" presId="urn:microsoft.com/office/officeart/2005/8/layout/hierarchy1"/>
    <dgm:cxn modelId="{DCD375F8-1015-44DF-9B6A-35AE49E7C88B}" type="presOf" srcId="{82A4C8A5-E22C-422D-8308-C506B05F0C66}" destId="{D4E7812C-664A-488D-9761-EA3D3954C92B}" srcOrd="0" destOrd="0" presId="urn:microsoft.com/office/officeart/2005/8/layout/hierarchy1"/>
    <dgm:cxn modelId="{B1E18471-C701-4207-9379-B076AF2B4BE5}" type="presParOf" srcId="{555D5736-F98C-46D5-AC48-4635406BA579}" destId="{6521F646-675D-48C7-A057-250B0CB3477D}" srcOrd="0" destOrd="0" presId="urn:microsoft.com/office/officeart/2005/8/layout/hierarchy1"/>
    <dgm:cxn modelId="{846030EC-5CFE-4F13-9FAE-B5464D2037D0}" type="presParOf" srcId="{6521F646-675D-48C7-A057-250B0CB3477D}" destId="{82915AF6-D833-4516-8192-B027870330B6}" srcOrd="0" destOrd="0" presId="urn:microsoft.com/office/officeart/2005/8/layout/hierarchy1"/>
    <dgm:cxn modelId="{8B979ADF-635B-4D67-9C6B-0FAB04113A9A}" type="presParOf" srcId="{82915AF6-D833-4516-8192-B027870330B6}" destId="{8D9FF557-3FF2-4E0E-AFCC-CAFC17FC34D5}" srcOrd="0" destOrd="0" presId="urn:microsoft.com/office/officeart/2005/8/layout/hierarchy1"/>
    <dgm:cxn modelId="{981F37FF-FA1C-460E-8B0B-817E695C5708}" type="presParOf" srcId="{82915AF6-D833-4516-8192-B027870330B6}" destId="{4DF1E05D-0DC3-44D3-9ABF-A7EC08F77906}" srcOrd="1" destOrd="0" presId="urn:microsoft.com/office/officeart/2005/8/layout/hierarchy1"/>
    <dgm:cxn modelId="{2F5B18B6-76D6-463B-8535-4C00C3643795}" type="presParOf" srcId="{6521F646-675D-48C7-A057-250B0CB3477D}" destId="{3631B3F8-7395-4742-B99E-28C52398D3A5}" srcOrd="1" destOrd="0" presId="urn:microsoft.com/office/officeart/2005/8/layout/hierarchy1"/>
    <dgm:cxn modelId="{9998C384-E410-4521-933C-20C8A2600BFB}" type="presParOf" srcId="{3631B3F8-7395-4742-B99E-28C52398D3A5}" destId="{88A6C25D-7140-487C-A1E7-2FF7FC553FA2}" srcOrd="0" destOrd="0" presId="urn:microsoft.com/office/officeart/2005/8/layout/hierarchy1"/>
    <dgm:cxn modelId="{D8FC30AB-3940-4C75-83EE-EABBD5C56BFB}" type="presParOf" srcId="{3631B3F8-7395-4742-B99E-28C52398D3A5}" destId="{B734841C-9964-4BFB-9B09-5893A88AA45C}" srcOrd="1" destOrd="0" presId="urn:microsoft.com/office/officeart/2005/8/layout/hierarchy1"/>
    <dgm:cxn modelId="{ED0F5536-F9D0-4611-96DE-536C38597352}" type="presParOf" srcId="{B734841C-9964-4BFB-9B09-5893A88AA45C}" destId="{89B8E3E7-5480-4AF0-8550-26D74D5DA632}" srcOrd="0" destOrd="0" presId="urn:microsoft.com/office/officeart/2005/8/layout/hierarchy1"/>
    <dgm:cxn modelId="{7F214E7D-0003-4BF7-8CAF-E6848528052A}" type="presParOf" srcId="{89B8E3E7-5480-4AF0-8550-26D74D5DA632}" destId="{5AE680E5-ACED-40D8-AC5A-146EB52E1318}" srcOrd="0" destOrd="0" presId="urn:microsoft.com/office/officeart/2005/8/layout/hierarchy1"/>
    <dgm:cxn modelId="{61E31391-AD8B-4065-870C-D02A61A18A39}" type="presParOf" srcId="{89B8E3E7-5480-4AF0-8550-26D74D5DA632}" destId="{1852258D-CE4F-4E42-9627-75B872FABEA6}" srcOrd="1" destOrd="0" presId="urn:microsoft.com/office/officeart/2005/8/layout/hierarchy1"/>
    <dgm:cxn modelId="{D805E30F-D820-4634-B509-B758D7164C12}" type="presParOf" srcId="{B734841C-9964-4BFB-9B09-5893A88AA45C}" destId="{004B54F7-D4D9-4795-B2EA-2695D942C7D4}" srcOrd="1" destOrd="0" presId="urn:microsoft.com/office/officeart/2005/8/layout/hierarchy1"/>
    <dgm:cxn modelId="{7B7DAE07-1687-481B-8BB4-0F30E7B3CD35}" type="presParOf" srcId="{004B54F7-D4D9-4795-B2EA-2695D942C7D4}" destId="{1E76A327-D21F-4157-998B-244CD19C764C}" srcOrd="0" destOrd="0" presId="urn:microsoft.com/office/officeart/2005/8/layout/hierarchy1"/>
    <dgm:cxn modelId="{F013C941-46A9-4302-AE94-A0CB5BBA59BA}" type="presParOf" srcId="{004B54F7-D4D9-4795-B2EA-2695D942C7D4}" destId="{956640FC-F02E-4EDA-89AF-F3A42DD4E7DE}" srcOrd="1" destOrd="0" presId="urn:microsoft.com/office/officeart/2005/8/layout/hierarchy1"/>
    <dgm:cxn modelId="{51DD8293-050D-4551-B344-A06E79EB3EC1}" type="presParOf" srcId="{956640FC-F02E-4EDA-89AF-F3A42DD4E7DE}" destId="{A8C700D5-8061-4357-8AA9-3B6D48C6D633}" srcOrd="0" destOrd="0" presId="urn:microsoft.com/office/officeart/2005/8/layout/hierarchy1"/>
    <dgm:cxn modelId="{A1E26CB7-8653-4B1E-B3A7-9101EACE1DF8}" type="presParOf" srcId="{A8C700D5-8061-4357-8AA9-3B6D48C6D633}" destId="{26BA90D7-86EA-4F75-B278-F6F61BD961E7}" srcOrd="0" destOrd="0" presId="urn:microsoft.com/office/officeart/2005/8/layout/hierarchy1"/>
    <dgm:cxn modelId="{AACE64DC-9AD9-472A-8690-CEB914A86207}" type="presParOf" srcId="{A8C700D5-8061-4357-8AA9-3B6D48C6D633}" destId="{EA5E688A-EE13-4E2A-A6A8-7AFDAB162A3D}" srcOrd="1" destOrd="0" presId="urn:microsoft.com/office/officeart/2005/8/layout/hierarchy1"/>
    <dgm:cxn modelId="{D27DBFCD-7B03-480E-811C-144E52B78BDF}" type="presParOf" srcId="{956640FC-F02E-4EDA-89AF-F3A42DD4E7DE}" destId="{2E1290E7-65AE-4030-9422-184A8916F270}" srcOrd="1" destOrd="0" presId="urn:microsoft.com/office/officeart/2005/8/layout/hierarchy1"/>
    <dgm:cxn modelId="{81F057ED-133D-4259-BFF9-2B69D95AD120}" type="presParOf" srcId="{3631B3F8-7395-4742-B99E-28C52398D3A5}" destId="{D4E7812C-664A-488D-9761-EA3D3954C92B}" srcOrd="2" destOrd="0" presId="urn:microsoft.com/office/officeart/2005/8/layout/hierarchy1"/>
    <dgm:cxn modelId="{82A0E27B-AF4B-4077-AD82-F87E015260DF}" type="presParOf" srcId="{3631B3F8-7395-4742-B99E-28C52398D3A5}" destId="{06BD9378-6CB1-4444-96BD-4F2D9280CA7A}" srcOrd="3" destOrd="0" presId="urn:microsoft.com/office/officeart/2005/8/layout/hierarchy1"/>
    <dgm:cxn modelId="{F7A8B3E2-5464-4992-B441-FA7B22D51467}" type="presParOf" srcId="{06BD9378-6CB1-4444-96BD-4F2D9280CA7A}" destId="{7DECFD3B-A257-4313-836B-2F546D9D1B82}" srcOrd="0" destOrd="0" presId="urn:microsoft.com/office/officeart/2005/8/layout/hierarchy1"/>
    <dgm:cxn modelId="{C629A6A2-04A2-4491-94BE-7C0D9755AC63}" type="presParOf" srcId="{7DECFD3B-A257-4313-836B-2F546D9D1B82}" destId="{1F03D5B8-1AD6-47FD-BC05-DDB607EC56E3}" srcOrd="0" destOrd="0" presId="urn:microsoft.com/office/officeart/2005/8/layout/hierarchy1"/>
    <dgm:cxn modelId="{BA26B014-3534-4DCB-9651-350CDB0F3745}" type="presParOf" srcId="{7DECFD3B-A257-4313-836B-2F546D9D1B82}" destId="{407EFAAD-ABBD-49C2-A96D-CFC307C92327}" srcOrd="1" destOrd="0" presId="urn:microsoft.com/office/officeart/2005/8/layout/hierarchy1"/>
    <dgm:cxn modelId="{77B7E71F-3C2A-477D-8785-7D2D470E6F0C}" type="presParOf" srcId="{06BD9378-6CB1-4444-96BD-4F2D9280CA7A}" destId="{D1CC2B83-957A-4D77-8ED7-1CC3D284E278}" srcOrd="1" destOrd="0" presId="urn:microsoft.com/office/officeart/2005/8/layout/hierarchy1"/>
    <dgm:cxn modelId="{669B1FA5-87BA-47EA-898E-2AF24469A441}" type="presParOf" srcId="{D1CC2B83-957A-4D77-8ED7-1CC3D284E278}" destId="{3C17EBDE-B2CF-407C-8379-E99B014EB436}" srcOrd="0" destOrd="0" presId="urn:microsoft.com/office/officeart/2005/8/layout/hierarchy1"/>
    <dgm:cxn modelId="{CF5A9092-2B88-42B7-AAC8-3E9D1AA2D2BB}" type="presParOf" srcId="{D1CC2B83-957A-4D77-8ED7-1CC3D284E278}" destId="{A00A5627-1F0C-4C47-A735-93BC90081AD5}" srcOrd="1" destOrd="0" presId="urn:microsoft.com/office/officeart/2005/8/layout/hierarchy1"/>
    <dgm:cxn modelId="{A0A076B0-480D-48F7-9AFE-0428576C44E3}" type="presParOf" srcId="{A00A5627-1F0C-4C47-A735-93BC90081AD5}" destId="{25EF1B3A-3B99-4B08-8211-4C183532A9DF}" srcOrd="0" destOrd="0" presId="urn:microsoft.com/office/officeart/2005/8/layout/hierarchy1"/>
    <dgm:cxn modelId="{2BCD240C-F3CC-488D-9620-0FBCDA930632}" type="presParOf" srcId="{25EF1B3A-3B99-4B08-8211-4C183532A9DF}" destId="{F7352C82-5222-4B25-9A29-A09405B3C855}" srcOrd="0" destOrd="0" presId="urn:microsoft.com/office/officeart/2005/8/layout/hierarchy1"/>
    <dgm:cxn modelId="{1A6F28D1-52E5-4444-861B-BCDE2C76DA42}" type="presParOf" srcId="{25EF1B3A-3B99-4B08-8211-4C183532A9DF}" destId="{28A6F8F1-BD67-4835-AF76-0B29650AF0F2}" srcOrd="1" destOrd="0" presId="urn:microsoft.com/office/officeart/2005/8/layout/hierarchy1"/>
    <dgm:cxn modelId="{EF4160B3-8028-4C03-93E9-8F7CAA724734}" type="presParOf" srcId="{A00A5627-1F0C-4C47-A735-93BC90081AD5}" destId="{336C0EF6-9BD5-46F0-A3D2-C03E26C7691E}" srcOrd="1" destOrd="0" presId="urn:microsoft.com/office/officeart/2005/8/layout/hierarchy1"/>
    <dgm:cxn modelId="{402520CB-33D5-4A25-99C9-FE149AE36C68}" type="presParOf" srcId="{3631B3F8-7395-4742-B99E-28C52398D3A5}" destId="{A2BF9254-FE6E-4B27-9DE3-53312B308E35}" srcOrd="4" destOrd="0" presId="urn:microsoft.com/office/officeart/2005/8/layout/hierarchy1"/>
    <dgm:cxn modelId="{70383660-0D66-4DF8-B49F-6095B24F39E0}" type="presParOf" srcId="{3631B3F8-7395-4742-B99E-28C52398D3A5}" destId="{C0B3D4C0-E02A-4ADD-9E23-8B09B0FD15EB}" srcOrd="5" destOrd="0" presId="urn:microsoft.com/office/officeart/2005/8/layout/hierarchy1"/>
    <dgm:cxn modelId="{4DD66296-C2B4-488D-B9E0-50499CE10761}" type="presParOf" srcId="{C0B3D4C0-E02A-4ADD-9E23-8B09B0FD15EB}" destId="{F2A1C44E-A23A-4AAB-8589-BE669CF40C15}" srcOrd="0" destOrd="0" presId="urn:microsoft.com/office/officeart/2005/8/layout/hierarchy1"/>
    <dgm:cxn modelId="{CFFDD241-4B43-49AB-8F05-F2AED141AD05}" type="presParOf" srcId="{F2A1C44E-A23A-4AAB-8589-BE669CF40C15}" destId="{E34DE782-6450-44BA-A2B9-03675827B35D}" srcOrd="0" destOrd="0" presId="urn:microsoft.com/office/officeart/2005/8/layout/hierarchy1"/>
    <dgm:cxn modelId="{3870B360-A266-42CC-9F34-87D5DA5DCD34}" type="presParOf" srcId="{F2A1C44E-A23A-4AAB-8589-BE669CF40C15}" destId="{1A12E9BA-5774-4BB1-B4B0-6DF3CB99696B}" srcOrd="1" destOrd="0" presId="urn:microsoft.com/office/officeart/2005/8/layout/hierarchy1"/>
    <dgm:cxn modelId="{E0D3AEB3-04E3-411D-BF94-63E99BF0973E}" type="presParOf" srcId="{C0B3D4C0-E02A-4ADD-9E23-8B09B0FD15EB}" destId="{3C725710-7EA9-4025-8535-AFBE7E89BD65}" srcOrd="1" destOrd="0" presId="urn:microsoft.com/office/officeart/2005/8/layout/hierarchy1"/>
    <dgm:cxn modelId="{5F1B2FDB-4F81-4B7A-9E79-B2C920C451FC}" type="presParOf" srcId="{3C725710-7EA9-4025-8535-AFBE7E89BD65}" destId="{71804060-4D67-4CB2-86DB-5518281264AC}" srcOrd="0" destOrd="0" presId="urn:microsoft.com/office/officeart/2005/8/layout/hierarchy1"/>
    <dgm:cxn modelId="{524FA5C5-A4A9-4189-80CC-D30477C26554}" type="presParOf" srcId="{3C725710-7EA9-4025-8535-AFBE7E89BD65}" destId="{196B3AE2-7876-4E2A-925B-DC6305543F15}" srcOrd="1" destOrd="0" presId="urn:microsoft.com/office/officeart/2005/8/layout/hierarchy1"/>
    <dgm:cxn modelId="{A00F8196-3FFA-47FC-BE14-761F7C64C51F}" type="presParOf" srcId="{196B3AE2-7876-4E2A-925B-DC6305543F15}" destId="{52109261-B79E-4644-98FF-A4812CCADA39}" srcOrd="0" destOrd="0" presId="urn:microsoft.com/office/officeart/2005/8/layout/hierarchy1"/>
    <dgm:cxn modelId="{A97652F6-7530-4D61-97BE-9CA3A7013FEF}" type="presParOf" srcId="{52109261-B79E-4644-98FF-A4812CCADA39}" destId="{A78F3F19-D58D-4FD8-8AAA-971FBD18270A}" srcOrd="0" destOrd="0" presId="urn:microsoft.com/office/officeart/2005/8/layout/hierarchy1"/>
    <dgm:cxn modelId="{AB94D037-F48A-4361-8973-9CCDC8A0777F}" type="presParOf" srcId="{52109261-B79E-4644-98FF-A4812CCADA39}" destId="{593D06E7-45B5-4F83-994C-2B0DBC6A3E87}" srcOrd="1" destOrd="0" presId="urn:microsoft.com/office/officeart/2005/8/layout/hierarchy1"/>
    <dgm:cxn modelId="{40D61B5D-58B6-47FF-9517-B7A90EDD3C42}" type="presParOf" srcId="{196B3AE2-7876-4E2A-925B-DC6305543F15}" destId="{6CD2F98E-78FC-4115-A21C-A9329D7276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FC74C-133A-4C38-B849-F689538FC25F}">
      <dsp:nvSpPr>
        <dsp:cNvPr id="0" name=""/>
        <dsp:cNvSpPr/>
      </dsp:nvSpPr>
      <dsp:spPr>
        <a:xfrm>
          <a:off x="0" y="351877"/>
          <a:ext cx="2385265" cy="2968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+mn-lt"/>
            </a:rPr>
            <a:t>MRRFEU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kern="1200" dirty="0">
            <a:latin typeface="+mn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+mn-lt"/>
            </a:rPr>
            <a:t> Upravljačko tijelo Operativnog programa „Konkurentnost i kohezija 2014.-2020.”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kern="1200" dirty="0">
            <a:latin typeface="+mn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i="1" kern="1200" dirty="0">
              <a:latin typeface="+mn-lt"/>
            </a:rPr>
            <a:t>(</a:t>
          </a:r>
          <a:r>
            <a:rPr lang="pl-PL" sz="1400" b="0" i="1" kern="1200" dirty="0">
              <a:latin typeface="+mn-lt"/>
            </a:rPr>
            <a:t>Upravlja i odgovara za cjelokupnu provedbu OPKK</a:t>
          </a:r>
          <a:r>
            <a:rPr lang="pl-PL" sz="1400" i="1" kern="1200" dirty="0">
              <a:latin typeface="+mn-lt"/>
            </a:rPr>
            <a:t>)</a:t>
          </a:r>
          <a:endParaRPr lang="hr-HR" sz="1400" b="1" i="1" kern="1200" dirty="0">
            <a:latin typeface="+mn-lt"/>
          </a:endParaRPr>
        </a:p>
      </dsp:txBody>
      <dsp:txXfrm>
        <a:off x="0" y="351877"/>
        <a:ext cx="2385265" cy="2968653"/>
      </dsp:txXfrm>
    </dsp:sp>
    <dsp:sp modelId="{711ADE50-F2B3-4A85-81E9-1A6E9A527E0A}">
      <dsp:nvSpPr>
        <dsp:cNvPr id="0" name=""/>
        <dsp:cNvSpPr/>
      </dsp:nvSpPr>
      <dsp:spPr>
        <a:xfrm>
          <a:off x="2560725" y="360042"/>
          <a:ext cx="2385265" cy="3015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kern="1200" dirty="0">
            <a:latin typeface="+mn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+mn-lt"/>
            </a:rPr>
            <a:t>HBOR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kern="1200" dirty="0">
            <a:latin typeface="+mn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+mn-lt"/>
            </a:rPr>
            <a:t>Upravitelj Fonda sredstava ESIF-a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i="1" kern="1200" dirty="0">
              <a:effectLst/>
              <a:latin typeface="+mn-lt"/>
            </a:rPr>
            <a:t>(odabire poslovne banke za suradnju, definira kriterije koji se trebaju ostvariti te prati ostvarenje istih uz provođenje kontrole nad izvršavanjem ugovorenih aktivnosti, izvještava prema MRRFEU) </a:t>
          </a:r>
          <a:endParaRPr lang="hr-HR" sz="1100" i="1" kern="1200" dirty="0">
            <a:latin typeface="+mn-lt"/>
          </a:endParaRPr>
        </a:p>
      </dsp:txBody>
      <dsp:txXfrm>
        <a:off x="2560725" y="360042"/>
        <a:ext cx="2385265" cy="3015380"/>
      </dsp:txXfrm>
    </dsp:sp>
    <dsp:sp modelId="{6395EE7F-682A-4C07-8CFE-30CBC8FE538A}">
      <dsp:nvSpPr>
        <dsp:cNvPr id="0" name=""/>
        <dsp:cNvSpPr/>
      </dsp:nvSpPr>
      <dsp:spPr>
        <a:xfrm>
          <a:off x="5113769" y="357637"/>
          <a:ext cx="2385265" cy="3020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+mn-lt"/>
            </a:rPr>
            <a:t>POSLOVNE BANKE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kern="1200" dirty="0">
            <a:latin typeface="+mn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+mn-lt"/>
            </a:rPr>
            <a:t>Financijski posrednici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i="1" kern="1200" dirty="0">
              <a:latin typeface="+mn-lt"/>
            </a:rPr>
            <a:t>(administrativni agenti, platni agenti i agenti osiguranja)</a:t>
          </a:r>
        </a:p>
      </dsp:txBody>
      <dsp:txXfrm>
        <a:off x="5113769" y="357637"/>
        <a:ext cx="2385265" cy="3020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43067-F9C9-43AB-86ED-B28FC56CF216}">
      <dsp:nvSpPr>
        <dsp:cNvPr id="0" name=""/>
        <dsp:cNvSpPr/>
      </dsp:nvSpPr>
      <dsp:spPr>
        <a:xfrm rot="1799516">
          <a:off x="1764513" y="2420506"/>
          <a:ext cx="733034" cy="67236"/>
        </a:xfrm>
        <a:custGeom>
          <a:avLst/>
          <a:gdLst/>
          <a:ahLst/>
          <a:cxnLst/>
          <a:rect l="0" t="0" r="0" b="0"/>
          <a:pathLst>
            <a:path>
              <a:moveTo>
                <a:pt x="0" y="33618"/>
              </a:moveTo>
              <a:lnTo>
                <a:pt x="733034" y="3361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C88B3-9C03-4A3F-9C40-4E76ECDDD171}">
      <dsp:nvSpPr>
        <dsp:cNvPr id="0" name=""/>
        <dsp:cNvSpPr/>
      </dsp:nvSpPr>
      <dsp:spPr>
        <a:xfrm rot="19761210">
          <a:off x="1761751" y="1150813"/>
          <a:ext cx="742320" cy="67236"/>
        </a:xfrm>
        <a:custGeom>
          <a:avLst/>
          <a:gdLst/>
          <a:ahLst/>
          <a:cxnLst/>
          <a:rect l="0" t="0" r="0" b="0"/>
          <a:pathLst>
            <a:path>
              <a:moveTo>
                <a:pt x="0" y="33618"/>
              </a:moveTo>
              <a:lnTo>
                <a:pt x="742320" y="3361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AAF3C-8F6E-4347-91DC-B46226152D88}">
      <dsp:nvSpPr>
        <dsp:cNvPr id="0" name=""/>
        <dsp:cNvSpPr/>
      </dsp:nvSpPr>
      <dsp:spPr>
        <a:xfrm>
          <a:off x="61456" y="975622"/>
          <a:ext cx="1837659" cy="184458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A8FCF-45D2-4DF6-8790-4B16630F8857}">
      <dsp:nvSpPr>
        <dsp:cNvPr id="0" name=""/>
        <dsp:cNvSpPr/>
      </dsp:nvSpPr>
      <dsp:spPr>
        <a:xfrm>
          <a:off x="2358471" y="144022"/>
          <a:ext cx="1192889" cy="1106751"/>
        </a:xfrm>
        <a:prstGeom prst="ellipse">
          <a:avLst/>
        </a:prstGeom>
        <a:solidFill>
          <a:schemeClr val="accent3">
            <a:shade val="80000"/>
            <a:hueOff val="133434"/>
            <a:satOff val="-7658"/>
            <a:lumOff val="141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latin typeface="+mn-lt"/>
            </a:rPr>
            <a:t>ESIF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latin typeface="+mn-lt"/>
            </a:rPr>
            <a:t>50%</a:t>
          </a:r>
          <a:endParaRPr lang="hr-HR" sz="900" b="1" kern="1200" dirty="0">
            <a:latin typeface="+mn-lt"/>
          </a:endParaRPr>
        </a:p>
      </dsp:txBody>
      <dsp:txXfrm>
        <a:off x="2533166" y="306102"/>
        <a:ext cx="843499" cy="782591"/>
      </dsp:txXfrm>
    </dsp:sp>
    <dsp:sp modelId="{AADD0F14-F4C9-495F-9475-0E06B3B7990C}">
      <dsp:nvSpPr>
        <dsp:cNvPr id="0" name=""/>
        <dsp:cNvSpPr/>
      </dsp:nvSpPr>
      <dsp:spPr>
        <a:xfrm>
          <a:off x="3835617" y="144022"/>
          <a:ext cx="1789334" cy="110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latin typeface="+mn-lt"/>
            </a:rPr>
            <a:t>Fond sredstava ESIF-a kojima upravlja HBOR, a koja se stavljaju na raspolaganje poslovnim bankama uz kamatnu stopu od 0%.</a:t>
          </a:r>
        </a:p>
      </dsp:txBody>
      <dsp:txXfrm>
        <a:off x="3835617" y="144022"/>
        <a:ext cx="1789334" cy="1106751"/>
      </dsp:txXfrm>
    </dsp:sp>
    <dsp:sp modelId="{B6C74F89-5D8C-4D6D-8853-C6198D152714}">
      <dsp:nvSpPr>
        <dsp:cNvPr id="0" name=""/>
        <dsp:cNvSpPr/>
      </dsp:nvSpPr>
      <dsp:spPr>
        <a:xfrm>
          <a:off x="2358471" y="2376265"/>
          <a:ext cx="1192889" cy="1106751"/>
        </a:xfrm>
        <a:prstGeom prst="ellipse">
          <a:avLst/>
        </a:prstGeom>
        <a:solidFill>
          <a:schemeClr val="accent3">
            <a:shade val="80000"/>
            <a:hueOff val="266868"/>
            <a:satOff val="-15316"/>
            <a:lumOff val="282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latin typeface="+mn-lt"/>
            </a:rPr>
            <a:t>Poslovne banke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latin typeface="+mn-lt"/>
            </a:rPr>
            <a:t>50%</a:t>
          </a:r>
          <a:endParaRPr lang="hr-HR" sz="1050" b="1" kern="1200" dirty="0">
            <a:latin typeface="+mn-lt"/>
          </a:endParaRPr>
        </a:p>
      </dsp:txBody>
      <dsp:txXfrm>
        <a:off x="2533166" y="2538345"/>
        <a:ext cx="843499" cy="782591"/>
      </dsp:txXfrm>
    </dsp:sp>
    <dsp:sp modelId="{1F1D457F-162E-4A76-9E19-24B2E766EFAB}">
      <dsp:nvSpPr>
        <dsp:cNvPr id="0" name=""/>
        <dsp:cNvSpPr/>
      </dsp:nvSpPr>
      <dsp:spPr>
        <a:xfrm>
          <a:off x="3835617" y="2376265"/>
          <a:ext cx="1789334" cy="110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>
              <a:latin typeface="+mn-lt"/>
            </a:rPr>
            <a:t>Sredstva privatnog doprinosa financijskom instrumentu koja osiguravaju poslovne banke po tržišnim kamatnim stopama.</a:t>
          </a:r>
        </a:p>
      </dsp:txBody>
      <dsp:txXfrm>
        <a:off x="3835617" y="2376265"/>
        <a:ext cx="1789334" cy="1106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EE41A-A756-40BC-BA49-4C5C6823B061}">
      <dsp:nvSpPr>
        <dsp:cNvPr id="0" name=""/>
        <dsp:cNvSpPr/>
      </dsp:nvSpPr>
      <dsp:spPr>
        <a:xfrm>
          <a:off x="0" y="23082"/>
          <a:ext cx="3096344" cy="1783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i="0" kern="1200" baseline="0" dirty="0">
            <a:latin typeface="+mn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b="1" i="0" kern="1200" baseline="0" dirty="0">
            <a:latin typeface="+mn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0" kern="1200" baseline="0" dirty="0">
              <a:latin typeface="+mn-lt"/>
            </a:rPr>
            <a:t>Pojedinačni krediti krajnjim primateljima ugovaraju se iz sredstava izvora ESIF-a i sredstava iz izvora poslovnih banaka u omjerima 50:50.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noProof="0" dirty="0">
            <a:effectLst/>
            <a:latin typeface="+mn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noProof="0" dirty="0">
            <a:effectLst/>
            <a:latin typeface="+mn-lt"/>
          </a:endParaRPr>
        </a:p>
      </dsp:txBody>
      <dsp:txXfrm>
        <a:off x="0" y="23082"/>
        <a:ext cx="3096344" cy="1783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04060-4D67-4CB2-86DB-5518281264AC}">
      <dsp:nvSpPr>
        <dsp:cNvPr id="0" name=""/>
        <dsp:cNvSpPr/>
      </dsp:nvSpPr>
      <dsp:spPr>
        <a:xfrm>
          <a:off x="6108950" y="2721895"/>
          <a:ext cx="91440" cy="436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505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F9254-FE6E-4B27-9DE3-53312B308E35}">
      <dsp:nvSpPr>
        <dsp:cNvPr id="0" name=""/>
        <dsp:cNvSpPr/>
      </dsp:nvSpPr>
      <dsp:spPr>
        <a:xfrm>
          <a:off x="3624905" y="1091436"/>
          <a:ext cx="2529764" cy="436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65"/>
              </a:lnTo>
              <a:lnTo>
                <a:pt x="2529764" y="297465"/>
              </a:lnTo>
              <a:lnTo>
                <a:pt x="2529764" y="43650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7EBDE-B2CF-407C-8379-E99B014EB436}">
      <dsp:nvSpPr>
        <dsp:cNvPr id="0" name=""/>
        <dsp:cNvSpPr/>
      </dsp:nvSpPr>
      <dsp:spPr>
        <a:xfrm>
          <a:off x="3579185" y="2721895"/>
          <a:ext cx="91440" cy="436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505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7812C-664A-488D-9761-EA3D3954C92B}">
      <dsp:nvSpPr>
        <dsp:cNvPr id="0" name=""/>
        <dsp:cNvSpPr/>
      </dsp:nvSpPr>
      <dsp:spPr>
        <a:xfrm>
          <a:off x="3579185" y="1091436"/>
          <a:ext cx="91440" cy="436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50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6A327-D21F-4157-998B-244CD19C764C}">
      <dsp:nvSpPr>
        <dsp:cNvPr id="0" name=""/>
        <dsp:cNvSpPr/>
      </dsp:nvSpPr>
      <dsp:spPr>
        <a:xfrm>
          <a:off x="1049421" y="2721895"/>
          <a:ext cx="91440" cy="436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505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6C25D-7140-487C-A1E7-2FF7FC553FA2}">
      <dsp:nvSpPr>
        <dsp:cNvPr id="0" name=""/>
        <dsp:cNvSpPr/>
      </dsp:nvSpPr>
      <dsp:spPr>
        <a:xfrm>
          <a:off x="1095141" y="1091436"/>
          <a:ext cx="2529764" cy="436505"/>
        </a:xfrm>
        <a:custGeom>
          <a:avLst/>
          <a:gdLst/>
          <a:ahLst/>
          <a:cxnLst/>
          <a:rect l="0" t="0" r="0" b="0"/>
          <a:pathLst>
            <a:path>
              <a:moveTo>
                <a:pt x="2529764" y="0"/>
              </a:moveTo>
              <a:lnTo>
                <a:pt x="2529764" y="297465"/>
              </a:lnTo>
              <a:lnTo>
                <a:pt x="0" y="297465"/>
              </a:lnTo>
              <a:lnTo>
                <a:pt x="0" y="43650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FF557-3FF2-4E0E-AFCC-CAFC17FC34D5}">
      <dsp:nvSpPr>
        <dsp:cNvPr id="0" name=""/>
        <dsp:cNvSpPr/>
      </dsp:nvSpPr>
      <dsp:spPr>
        <a:xfrm>
          <a:off x="2530720" y="138378"/>
          <a:ext cx="2188371" cy="95305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1E05D-0DC3-44D3-9ABF-A7EC08F77906}">
      <dsp:nvSpPr>
        <dsp:cNvPr id="0" name=""/>
        <dsp:cNvSpPr/>
      </dsp:nvSpPr>
      <dsp:spPr>
        <a:xfrm>
          <a:off x="2697484" y="296804"/>
          <a:ext cx="2188371" cy="953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HBOR</a:t>
          </a:r>
          <a:endParaRPr lang="en-US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97484" y="296804"/>
        <a:ext cx="2188371" cy="953058"/>
      </dsp:txXfrm>
    </dsp:sp>
    <dsp:sp modelId="{5AE680E5-ACED-40D8-AC5A-146EB52E1318}">
      <dsp:nvSpPr>
        <dsp:cNvPr id="0" name=""/>
        <dsp:cNvSpPr/>
      </dsp:nvSpPr>
      <dsp:spPr>
        <a:xfrm>
          <a:off x="955" y="1527942"/>
          <a:ext cx="2188371" cy="1193953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2258D-CE4F-4E42-9627-75B872FABEA6}">
      <dsp:nvSpPr>
        <dsp:cNvPr id="0" name=""/>
        <dsp:cNvSpPr/>
      </dsp:nvSpPr>
      <dsp:spPr>
        <a:xfrm>
          <a:off x="167719" y="1686368"/>
          <a:ext cx="2188371" cy="1193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Privredna banka Zagreb d.d.</a:t>
          </a:r>
          <a:r>
            <a:rPr lang="hr-H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 </a:t>
          </a:r>
          <a:endParaRPr lang="hr-HR" sz="16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</a:endParaRPr>
        </a:p>
      </dsp:txBody>
      <dsp:txXfrm>
        <a:off x="167719" y="1686368"/>
        <a:ext cx="2188371" cy="1193953"/>
      </dsp:txXfrm>
    </dsp:sp>
    <dsp:sp modelId="{26BA90D7-86EA-4F75-B278-F6F61BD961E7}">
      <dsp:nvSpPr>
        <dsp:cNvPr id="0" name=""/>
        <dsp:cNvSpPr/>
      </dsp:nvSpPr>
      <dsp:spPr>
        <a:xfrm>
          <a:off x="955" y="3158401"/>
          <a:ext cx="2188371" cy="953058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E688A-EE13-4E2A-A6A8-7AFDAB162A3D}">
      <dsp:nvSpPr>
        <dsp:cNvPr id="0" name=""/>
        <dsp:cNvSpPr/>
      </dsp:nvSpPr>
      <dsp:spPr>
        <a:xfrm>
          <a:off x="167719" y="3316827"/>
          <a:ext cx="2188371" cy="953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Krajnji primatelji</a:t>
          </a:r>
          <a:endParaRPr lang="en-US" sz="1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7719" y="3316827"/>
        <a:ext cx="2188371" cy="953058"/>
      </dsp:txXfrm>
    </dsp:sp>
    <dsp:sp modelId="{1F03D5B8-1AD6-47FD-BC05-DDB607EC56E3}">
      <dsp:nvSpPr>
        <dsp:cNvPr id="0" name=""/>
        <dsp:cNvSpPr/>
      </dsp:nvSpPr>
      <dsp:spPr>
        <a:xfrm>
          <a:off x="2522855" y="1527942"/>
          <a:ext cx="2204100" cy="1193953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EFAAD-ABBD-49C2-A96D-CFC307C92327}">
      <dsp:nvSpPr>
        <dsp:cNvPr id="0" name=""/>
        <dsp:cNvSpPr/>
      </dsp:nvSpPr>
      <dsp:spPr>
        <a:xfrm>
          <a:off x="2689619" y="1686368"/>
          <a:ext cx="2204100" cy="1193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Times New Roman" panose="02020603050405020304" pitchFamily="18" charset="0"/>
            </a:rPr>
            <a:t>Erste &amp; Steiermärkische Bank d.d. </a:t>
          </a:r>
          <a:endParaRPr lang="hr-HR" sz="16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  <a:ea typeface="Times New Roman" panose="02020603050405020304" pitchFamily="18" charset="0"/>
          </a:endParaRPr>
        </a:p>
      </dsp:txBody>
      <dsp:txXfrm>
        <a:off x="2689619" y="1686368"/>
        <a:ext cx="2204100" cy="1193953"/>
      </dsp:txXfrm>
    </dsp:sp>
    <dsp:sp modelId="{F7352C82-5222-4B25-9A29-A09405B3C855}">
      <dsp:nvSpPr>
        <dsp:cNvPr id="0" name=""/>
        <dsp:cNvSpPr/>
      </dsp:nvSpPr>
      <dsp:spPr>
        <a:xfrm>
          <a:off x="2530720" y="3158401"/>
          <a:ext cx="2188371" cy="953058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6F8F1-BD67-4835-AF76-0B29650AF0F2}">
      <dsp:nvSpPr>
        <dsp:cNvPr id="0" name=""/>
        <dsp:cNvSpPr/>
      </dsp:nvSpPr>
      <dsp:spPr>
        <a:xfrm>
          <a:off x="2697484" y="3316827"/>
          <a:ext cx="2188371" cy="953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Krajnji primatelji</a:t>
          </a:r>
          <a:endParaRPr lang="en-US" sz="1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97484" y="3316827"/>
        <a:ext cx="2188371" cy="953058"/>
      </dsp:txXfrm>
    </dsp:sp>
    <dsp:sp modelId="{E34DE782-6450-44BA-A2B9-03675827B35D}">
      <dsp:nvSpPr>
        <dsp:cNvPr id="0" name=""/>
        <dsp:cNvSpPr/>
      </dsp:nvSpPr>
      <dsp:spPr>
        <a:xfrm>
          <a:off x="5060484" y="1527942"/>
          <a:ext cx="2188371" cy="1193953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2E9BA-5774-4BB1-B4B0-6DF3CB99696B}">
      <dsp:nvSpPr>
        <dsp:cNvPr id="0" name=""/>
        <dsp:cNvSpPr/>
      </dsp:nvSpPr>
      <dsp:spPr>
        <a:xfrm>
          <a:off x="5227249" y="1686368"/>
          <a:ext cx="2188371" cy="1193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hr-HR" sz="1600" b="1" kern="1200" cap="none" spc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Zagrebačka banka d.d.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rPr>
            <a:t> </a:t>
          </a:r>
          <a:endParaRPr lang="en-US" sz="1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</a:endParaRPr>
        </a:p>
      </dsp:txBody>
      <dsp:txXfrm>
        <a:off x="5227249" y="1686368"/>
        <a:ext cx="2188371" cy="1193953"/>
      </dsp:txXfrm>
    </dsp:sp>
    <dsp:sp modelId="{A78F3F19-D58D-4FD8-8AAA-971FBD18270A}">
      <dsp:nvSpPr>
        <dsp:cNvPr id="0" name=""/>
        <dsp:cNvSpPr/>
      </dsp:nvSpPr>
      <dsp:spPr>
        <a:xfrm>
          <a:off x="5060484" y="3158401"/>
          <a:ext cx="2188371" cy="953058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D06E7-45B5-4F83-994C-2B0DBC6A3E87}">
      <dsp:nvSpPr>
        <dsp:cNvPr id="0" name=""/>
        <dsp:cNvSpPr/>
      </dsp:nvSpPr>
      <dsp:spPr>
        <a:xfrm>
          <a:off x="5227249" y="3316827"/>
          <a:ext cx="2188371" cy="953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Krajnji primatelji</a:t>
          </a:r>
          <a:endParaRPr lang="en-US" sz="1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227249" y="3316827"/>
        <a:ext cx="2188371" cy="953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8AAF-7245-438E-A78D-D6059D9B9321}" type="datetimeFigureOut">
              <a:rPr lang="hr-HR" smtClean="0"/>
              <a:t>02.06.17.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3374B-92AD-439E-A949-F3E08F0BC9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724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374B-92AD-439E-A949-F3E08F0BC91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8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374B-92AD-439E-A949-F3E08F0BC91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53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6E067-E806-4A4D-92CD-4B8DE05C9DE9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39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6E067-E806-4A4D-92CD-4B8DE05C9DE9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21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18152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11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09685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96" y="1744414"/>
            <a:ext cx="10363200" cy="723851"/>
          </a:xfrm>
        </p:spPr>
        <p:txBody>
          <a:bodyPr/>
          <a:lstStyle>
            <a:lvl1pPr>
              <a:defRPr b="0" i="0">
                <a:latin typeface="Neo Sans" panose="020B0504030504040204" pitchFamily="34" charset="0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96" y="2483690"/>
            <a:ext cx="8534400" cy="506095"/>
          </a:xfrm>
        </p:spPr>
        <p:txBody>
          <a:bodyPr>
            <a:noAutofit/>
          </a:bodyPr>
          <a:lstStyle>
            <a:lvl1pPr marL="0" indent="0" algn="l">
              <a:buNone/>
              <a:defRPr sz="2442" cap="all">
                <a:solidFill>
                  <a:schemeClr val="tx1"/>
                </a:solidFill>
                <a:latin typeface="Neo Sans" panose="020B0504030504040204" pitchFamily="34" charset="0"/>
              </a:defRPr>
            </a:lvl1pPr>
            <a:lvl2pPr marL="5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dirty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4E7E0C-65F8-4554-BDFA-CD71B26F4AFB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6/2/2017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8AE552-1B24-4418-9C8C-7F5AFBCAEDB3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5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6/2/2017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63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5533" y="1142049"/>
            <a:ext cx="11119573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0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799777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25528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3639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6520" y="2497542"/>
            <a:ext cx="11119573" cy="2825655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931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26520" y="948286"/>
            <a:ext cx="11119573" cy="1235357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403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2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7088717" y="6582836"/>
            <a:ext cx="2844800" cy="275167"/>
          </a:xfrm>
          <a:prstGeom prst="rect">
            <a:avLst/>
          </a:prstGeom>
        </p:spPr>
        <p:txBody>
          <a:bodyPr/>
          <a:lstStyle/>
          <a:p>
            <a:fld id="{6EE331B7-6CFA-4FA4-A8D6-12EFBC430077}" type="datetimeFigureOut">
              <a:rPr lang="hr-HR">
                <a:solidFill>
                  <a:prstClr val="black"/>
                </a:solidFill>
              </a:rPr>
              <a:pPr/>
              <a:t>02.06.17.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9230784" y="6582836"/>
            <a:ext cx="2844800" cy="275167"/>
          </a:xfrm>
          <a:prstGeom prst="rect">
            <a:avLst/>
          </a:prstGeom>
        </p:spPr>
        <p:txBody>
          <a:bodyPr/>
          <a:lstStyle/>
          <a:p>
            <a:fld id="{1C538262-302F-46D6-95F1-0F4D50EF0372}" type="slidenum">
              <a:rPr lang="hr-HR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4233" y="5721351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6/2/2017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0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5532" y="1142049"/>
            <a:ext cx="11119573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4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7997776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255286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3638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4" y="287471"/>
            <a:ext cx="672075" cy="5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27382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833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6519" y="2497543"/>
            <a:ext cx="11119573" cy="2825654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931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26519" y="948285"/>
            <a:ext cx="11119573" cy="1235357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403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4" y="287471"/>
            <a:ext cx="672075" cy="50405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27382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28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786468"/>
            <a:ext cx="10799233" cy="4131733"/>
          </a:xfrm>
        </p:spPr>
        <p:txBody>
          <a:bodyPr/>
          <a:lstStyle>
            <a:lvl1pPr>
              <a:lnSpc>
                <a:spcPts val="4151"/>
              </a:lnSpc>
              <a:defRPr/>
            </a:lvl1pPr>
            <a:lvl2pPr marL="659055" indent="-438078">
              <a:buClr>
                <a:srgbClr val="008FFF"/>
              </a:buClr>
              <a:buFont typeface="Wingdings" panose="05000000000000000000" pitchFamily="2" charset="2"/>
              <a:buChar char="q"/>
              <a:defRPr/>
            </a:lvl2pPr>
            <a:lvl3pPr marL="1395644" indent="-279129">
              <a:buClr>
                <a:srgbClr val="FF0000"/>
              </a:buClr>
              <a:buFont typeface="Wingdings" panose="05000000000000000000" pitchFamily="2" charset="2"/>
              <a:buChar char="q"/>
              <a:defRPr/>
            </a:lvl3pPr>
            <a:lvl4pPr marL="1953902" indent="-279129">
              <a:buClr>
                <a:srgbClr val="008F43"/>
              </a:buClr>
              <a:buFont typeface="Wingdings" panose="05000000000000000000" pitchFamily="2" charset="2"/>
              <a:buChar char="q"/>
              <a:defRPr/>
            </a:lvl4pPr>
            <a:lvl5pPr marL="2512159" indent="-279129">
              <a:buClr>
                <a:srgbClr val="448CA9"/>
              </a:buClr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069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6/2/2017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710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5533" y="1142049"/>
            <a:ext cx="11119573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8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799777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25528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3639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>
                <a:solidFill>
                  <a:schemeClr val="tx1"/>
                </a:solidFill>
              </a:rPr>
              <a:t>Click </a:t>
            </a:r>
            <a:r>
              <a:rPr lang="de-AT" sz="2564" b="1" dirty="0" err="1">
                <a:solidFill>
                  <a:schemeClr val="tx1"/>
                </a:solidFill>
              </a:rPr>
              <a:t>to</a:t>
            </a:r>
            <a:r>
              <a:rPr lang="de-AT" sz="2564" b="1" dirty="0">
                <a:solidFill>
                  <a:schemeClr val="tx1"/>
                </a:solidFill>
              </a:rPr>
              <a:t> </a:t>
            </a:r>
            <a:r>
              <a:rPr lang="de-AT" sz="2564" b="1" dirty="0" err="1">
                <a:solidFill>
                  <a:schemeClr val="tx1"/>
                </a:solidFill>
              </a:rPr>
              <a:t>edit</a:t>
            </a:r>
            <a:endParaRPr lang="de-AT" sz="2564" b="1" dirty="0">
              <a:solidFill>
                <a:schemeClr val="tx1"/>
              </a:solidFill>
            </a:endParaRPr>
          </a:p>
          <a:p>
            <a:pPr lvl="0"/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166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6520" y="2497542"/>
            <a:ext cx="11119573" cy="2825655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931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26520" y="948286"/>
            <a:ext cx="11119573" cy="1235357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403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76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3" y="1483784"/>
            <a:ext cx="10799233" cy="3784600"/>
          </a:xfrm>
        </p:spPr>
        <p:txBody>
          <a:bodyPr/>
          <a:lstStyle>
            <a:lvl1pPr marL="0" indent="-430781">
              <a:lnSpc>
                <a:spcPts val="4151"/>
              </a:lnSpc>
              <a:defRPr/>
            </a:lvl1pPr>
            <a:lvl2pPr marL="0" indent="-430781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430781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430781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430781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6119-6F91-4EDC-B116-17427A3B3E03}" type="datetime1">
              <a:rPr lang="en-US" altLang="sr-Latn-RS">
                <a:solidFill>
                  <a:prstClr val="black"/>
                </a:solidFill>
              </a:rPr>
              <a:pPr>
                <a:defRPr/>
              </a:pPr>
              <a:t>6/2/2017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98C5-CA12-4C8F-AB17-E950DCB278DB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1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3" y="1483784"/>
            <a:ext cx="10799233" cy="3784600"/>
          </a:xfrm>
        </p:spPr>
        <p:txBody>
          <a:bodyPr/>
          <a:lstStyle>
            <a:lvl1pPr marL="0" indent="-430781">
              <a:lnSpc>
                <a:spcPts val="4151"/>
              </a:lnSpc>
              <a:defRPr/>
            </a:lvl1pPr>
            <a:lvl2pPr marL="0" indent="-430781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430781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430781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430781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5C88-B07D-4F5A-B634-45DF640A5BDE}" type="datetime1">
              <a:rPr lang="en-US" altLang="sr-Latn-RS">
                <a:solidFill>
                  <a:prstClr val="black"/>
                </a:solidFill>
              </a:rPr>
              <a:pPr>
                <a:defRPr/>
              </a:pPr>
              <a:t>6/2/2017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DA44-F225-43D0-BA1D-FE338A50368C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3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742950" indent="-285750">
              <a:buClr>
                <a:schemeClr val="tx1"/>
              </a:buClr>
              <a:buFont typeface="Wingdings" pitchFamily="2" charset="2"/>
              <a:buChar char="w"/>
              <a:defRPr sz="1800"/>
            </a:lvl2pPr>
            <a:lvl3pPr marL="1143000" indent="-228600">
              <a:buClr>
                <a:schemeClr val="tx1"/>
              </a:buClr>
              <a:buFont typeface="Wingdings" pitchFamily="2" charset="2"/>
              <a:buChar char="w"/>
              <a:defRPr sz="18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w"/>
              <a:defRPr sz="1800"/>
            </a:lvl4pPr>
            <a:lvl5pPr marL="2057400" indent="-228600">
              <a:buClr>
                <a:schemeClr val="tx1"/>
              </a:buClr>
              <a:buFont typeface="Wingdings" pitchFamily="2" charset="2"/>
              <a:buChar char="w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368801" y="188913"/>
            <a:ext cx="72961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976785" y="6381751"/>
            <a:ext cx="27474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071E6A-B2C4-479D-BA57-3A337CDBFDC4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20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95" y="3316025"/>
            <a:ext cx="10363200" cy="1362075"/>
          </a:xfrm>
        </p:spPr>
        <p:txBody>
          <a:bodyPr/>
          <a:lstStyle>
            <a:lvl1pPr algn="l">
              <a:defRPr sz="4884" b="0" i="0" cap="none">
                <a:latin typeface="Neo Sans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395" y="1815836"/>
            <a:ext cx="10363200" cy="1500187"/>
          </a:xfrm>
        </p:spPr>
        <p:txBody>
          <a:bodyPr anchor="b"/>
          <a:lstStyle>
            <a:lvl1pPr marL="0" indent="0">
              <a:buNone/>
              <a:defRPr sz="2442">
                <a:solidFill>
                  <a:schemeClr val="tx1"/>
                </a:solidFill>
              </a:defRPr>
            </a:lvl1pPr>
            <a:lvl2pPr marL="5582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2pPr>
            <a:lvl3pPr marL="1116516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3pPr>
            <a:lvl4pPr marL="1674773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4pPr>
            <a:lvl5pPr marL="2233031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5pPr>
            <a:lvl6pPr marL="2791289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6pPr>
            <a:lvl7pPr marL="3349547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7pPr>
            <a:lvl8pPr marL="3907804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8pPr>
            <a:lvl9pPr marL="4466062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807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7" y="1475681"/>
            <a:ext cx="5243664" cy="3963512"/>
          </a:xfrm>
        </p:spPr>
        <p:txBody>
          <a:bodyPr/>
          <a:lstStyle>
            <a:lvl1pPr>
              <a:defRPr sz="2686"/>
            </a:lvl1pPr>
            <a:lvl2pPr marL="0" indent="-219787">
              <a:buClr>
                <a:srgbClr val="FF0000"/>
              </a:buClr>
              <a:buFont typeface="Wingdings" panose="05000000000000000000" pitchFamily="2" charset="2"/>
              <a:buChar char="q"/>
              <a:defRPr sz="2686"/>
            </a:lvl2pPr>
            <a:lvl3pPr marL="518696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442"/>
            </a:lvl3pPr>
            <a:lvl4pPr marL="813210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4pPr>
            <a:lvl5pPr marL="1107724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130091" y="1475681"/>
            <a:ext cx="5243664" cy="3963512"/>
          </a:xfrm>
        </p:spPr>
        <p:txBody>
          <a:bodyPr/>
          <a:lstStyle>
            <a:lvl1pPr>
              <a:defRPr sz="2686"/>
            </a:lvl1pPr>
            <a:lvl2pPr marL="0" indent="-219787">
              <a:buClr>
                <a:srgbClr val="FF0000"/>
              </a:buClr>
              <a:buFont typeface="Wingdings" panose="05000000000000000000" pitchFamily="2" charset="2"/>
              <a:buChar char="q"/>
              <a:defRPr sz="2686"/>
            </a:lvl2pPr>
            <a:lvl3pPr marL="518696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442"/>
            </a:lvl3pPr>
            <a:lvl4pPr marL="813210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4pPr>
            <a:lvl5pPr marL="1107724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466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258" indent="0">
              <a:buNone/>
              <a:defRPr sz="2442" b="1"/>
            </a:lvl2pPr>
            <a:lvl3pPr marL="1116516" indent="0">
              <a:buNone/>
              <a:defRPr sz="2198" b="1"/>
            </a:lvl3pPr>
            <a:lvl4pPr marL="1674773" indent="0">
              <a:buNone/>
              <a:defRPr sz="1953" b="1"/>
            </a:lvl4pPr>
            <a:lvl5pPr marL="2233031" indent="0">
              <a:buNone/>
              <a:defRPr sz="1953" b="1"/>
            </a:lvl5pPr>
            <a:lvl6pPr marL="2791289" indent="0">
              <a:buNone/>
              <a:defRPr sz="1953" b="1"/>
            </a:lvl6pPr>
            <a:lvl7pPr marL="3349547" indent="0">
              <a:buNone/>
              <a:defRPr sz="1953" b="1"/>
            </a:lvl7pPr>
            <a:lvl8pPr marL="3907804" indent="0">
              <a:buNone/>
              <a:defRPr sz="1953" b="1"/>
            </a:lvl8pPr>
            <a:lvl9pPr marL="4466062" indent="0">
              <a:buNone/>
              <a:defRPr sz="19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931"/>
            </a:lvl1pPr>
            <a:lvl2pPr marL="659055" indent="-438078">
              <a:buClr>
                <a:srgbClr val="008F43"/>
              </a:buClr>
              <a:buFont typeface="Wingdings" panose="05000000000000000000" pitchFamily="2" charset="2"/>
              <a:buChar char="q"/>
              <a:defRPr sz="2442"/>
            </a:lvl2pPr>
            <a:lvl3pPr marL="1395644" indent="-279129">
              <a:buClr>
                <a:srgbClr val="008F43"/>
              </a:buClr>
              <a:buFont typeface="Wingdings" panose="05000000000000000000" pitchFamily="2" charset="2"/>
              <a:buChar char="q"/>
              <a:defRPr sz="2198"/>
            </a:lvl3pPr>
            <a:lvl4pPr marL="1953902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4pPr>
            <a:lvl5pPr marL="2512159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3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258" indent="0">
              <a:buNone/>
              <a:defRPr sz="2442" b="1"/>
            </a:lvl2pPr>
            <a:lvl3pPr marL="1116516" indent="0">
              <a:buNone/>
              <a:defRPr sz="2198" b="1"/>
            </a:lvl3pPr>
            <a:lvl4pPr marL="1674773" indent="0">
              <a:buNone/>
              <a:defRPr sz="1953" b="1"/>
            </a:lvl4pPr>
            <a:lvl5pPr marL="2233031" indent="0">
              <a:buNone/>
              <a:defRPr sz="1953" b="1"/>
            </a:lvl5pPr>
            <a:lvl6pPr marL="2791289" indent="0">
              <a:buNone/>
              <a:defRPr sz="1953" b="1"/>
            </a:lvl6pPr>
            <a:lvl7pPr marL="3349547" indent="0">
              <a:buNone/>
              <a:defRPr sz="1953" b="1"/>
            </a:lvl7pPr>
            <a:lvl8pPr marL="3907804" indent="0">
              <a:buNone/>
              <a:defRPr sz="1953" b="1"/>
            </a:lvl8pPr>
            <a:lvl9pPr marL="4466062" indent="0">
              <a:buNone/>
              <a:defRPr sz="19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931"/>
            </a:lvl1pPr>
            <a:lvl2pPr marL="659055" indent="-438078">
              <a:buClr>
                <a:srgbClr val="008F43"/>
              </a:buClr>
              <a:buFont typeface="Wingdings" panose="05000000000000000000" pitchFamily="2" charset="2"/>
              <a:buChar char="q"/>
              <a:defRPr sz="2442"/>
            </a:lvl2pPr>
            <a:lvl3pPr marL="1395644" indent="-279129">
              <a:buClr>
                <a:srgbClr val="008F43"/>
              </a:buClr>
              <a:buFont typeface="Wingdings" panose="05000000000000000000" pitchFamily="2" charset="2"/>
              <a:buChar char="q"/>
              <a:defRPr sz="2198"/>
            </a:lvl3pPr>
            <a:lvl4pPr marL="1953902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4pPr>
            <a:lvl5pPr marL="2512159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199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96">
                <a:latin typeface="Neo Sans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226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6/2/2017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1424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35874"/>
            <a:ext cx="4011084" cy="1162051"/>
          </a:xfrm>
        </p:spPr>
        <p:txBody>
          <a:bodyPr anchor="b"/>
          <a:lstStyle>
            <a:lvl1pPr algn="l">
              <a:defRPr sz="2442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752496"/>
            <a:ext cx="6815667" cy="4953021"/>
          </a:xfrm>
        </p:spPr>
        <p:txBody>
          <a:bodyPr/>
          <a:lstStyle>
            <a:lvl1pPr>
              <a:defRPr sz="2686"/>
            </a:lvl1pPr>
            <a:lvl2pPr>
              <a:buClr>
                <a:schemeClr val="accent1"/>
              </a:buClr>
              <a:defRPr sz="2686"/>
            </a:lvl2pPr>
            <a:lvl3pPr>
              <a:buClr>
                <a:schemeClr val="accent1"/>
              </a:buClr>
              <a:defRPr sz="2442"/>
            </a:lvl3pPr>
            <a:lvl4pPr>
              <a:buClr>
                <a:schemeClr val="accent1"/>
              </a:buClr>
              <a:defRPr sz="2442"/>
            </a:lvl4pPr>
            <a:lvl5pPr>
              <a:buClr>
                <a:schemeClr val="accent1"/>
              </a:buClr>
              <a:defRPr sz="2442"/>
            </a:lvl5pPr>
            <a:lvl6pPr>
              <a:defRPr sz="2442"/>
            </a:lvl6pPr>
            <a:lvl7pPr>
              <a:defRPr sz="2442"/>
            </a:lvl7pPr>
            <a:lvl8pPr>
              <a:defRPr sz="2442"/>
            </a:lvl8pPr>
            <a:lvl9pPr>
              <a:defRPr sz="24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97926"/>
            <a:ext cx="4011084" cy="3799915"/>
          </a:xfrm>
        </p:spPr>
        <p:txBody>
          <a:bodyPr/>
          <a:lstStyle>
            <a:lvl1pPr marL="0" indent="0">
              <a:buNone/>
              <a:defRPr sz="1710"/>
            </a:lvl1pPr>
            <a:lvl2pPr marL="558258" indent="0">
              <a:buNone/>
              <a:defRPr sz="1465"/>
            </a:lvl2pPr>
            <a:lvl3pPr marL="1116516" indent="0">
              <a:buNone/>
              <a:defRPr sz="1221"/>
            </a:lvl3pPr>
            <a:lvl4pPr marL="1674773" indent="0">
              <a:buNone/>
              <a:defRPr sz="1099"/>
            </a:lvl4pPr>
            <a:lvl5pPr marL="2233031" indent="0">
              <a:buNone/>
              <a:defRPr sz="1099"/>
            </a:lvl5pPr>
            <a:lvl6pPr marL="2791289" indent="0">
              <a:buNone/>
              <a:defRPr sz="1099"/>
            </a:lvl6pPr>
            <a:lvl7pPr marL="3349547" indent="0">
              <a:buNone/>
              <a:defRPr sz="1099"/>
            </a:lvl7pPr>
            <a:lvl8pPr marL="3907804" indent="0">
              <a:buNone/>
              <a:defRPr sz="1099"/>
            </a:lvl8pPr>
            <a:lvl9pPr marL="4466062" indent="0">
              <a:buNone/>
              <a:defRPr sz="10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1046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42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03394"/>
            <a:ext cx="7315200" cy="3924183"/>
          </a:xfrm>
        </p:spPr>
        <p:txBody>
          <a:bodyPr rtlCol="0">
            <a:normAutofit/>
          </a:bodyPr>
          <a:lstStyle>
            <a:lvl1pPr marL="0" indent="0">
              <a:buNone/>
              <a:defRPr sz="3908">
                <a:latin typeface="Neo Sans"/>
              </a:defRPr>
            </a:lvl1pPr>
            <a:lvl2pPr marL="558258" indent="0">
              <a:buNone/>
              <a:defRPr sz="3419"/>
            </a:lvl2pPr>
            <a:lvl3pPr marL="1116516" indent="0">
              <a:buNone/>
              <a:defRPr sz="2931"/>
            </a:lvl3pPr>
            <a:lvl4pPr marL="1674773" indent="0">
              <a:buNone/>
              <a:defRPr sz="2442"/>
            </a:lvl4pPr>
            <a:lvl5pPr marL="2233031" indent="0">
              <a:buNone/>
              <a:defRPr sz="2442"/>
            </a:lvl5pPr>
            <a:lvl6pPr marL="2791289" indent="0">
              <a:buNone/>
              <a:defRPr sz="2442"/>
            </a:lvl6pPr>
            <a:lvl7pPr marL="3349547" indent="0">
              <a:buNone/>
              <a:defRPr sz="2442"/>
            </a:lvl7pPr>
            <a:lvl8pPr marL="3907804" indent="0">
              <a:buNone/>
              <a:defRPr sz="2442"/>
            </a:lvl8pPr>
            <a:lvl9pPr marL="4466062" indent="0">
              <a:buNone/>
              <a:defRPr sz="2442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710"/>
            </a:lvl1pPr>
            <a:lvl2pPr marL="558258" indent="0">
              <a:buNone/>
              <a:defRPr sz="1465"/>
            </a:lvl2pPr>
            <a:lvl3pPr marL="1116516" indent="0">
              <a:buNone/>
              <a:defRPr sz="1221"/>
            </a:lvl3pPr>
            <a:lvl4pPr marL="1674773" indent="0">
              <a:buNone/>
              <a:defRPr sz="1099"/>
            </a:lvl4pPr>
            <a:lvl5pPr marL="2233031" indent="0">
              <a:buNone/>
              <a:defRPr sz="1099"/>
            </a:lvl5pPr>
            <a:lvl6pPr marL="2791289" indent="0">
              <a:buNone/>
              <a:defRPr sz="1099"/>
            </a:lvl6pPr>
            <a:lvl7pPr marL="3349547" indent="0">
              <a:buNone/>
              <a:defRPr sz="1099"/>
            </a:lvl7pPr>
            <a:lvl8pPr marL="3907804" indent="0">
              <a:buNone/>
              <a:defRPr sz="1099"/>
            </a:lvl8pPr>
            <a:lvl9pPr marL="4466062" indent="0">
              <a:buNone/>
              <a:defRPr sz="10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20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MRRFEU pasica logotipi pptx 16x9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18152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3" y="275167"/>
            <a:ext cx="107992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2" y="1849544"/>
            <a:ext cx="11181081" cy="409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en-US" altLang="sr-Latn-RS" dirty="0"/>
          </a:p>
        </p:txBody>
      </p:sp>
      <p:pic>
        <p:nvPicPr>
          <p:cNvPr id="6" name="Picture 6" descr="background pptx 16x9 inside.jpg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MRRFEU pasica logotipi pptx 16x9 new.png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09685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05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9" r:id="rId26"/>
  </p:sldLayoutIdLst>
  <p:hf hdr="0" ftr="0" dt="0"/>
  <p:txStyles>
    <p:titleStyle>
      <a:lvl1pPr algn="l" defTabSz="558258" rtl="0" eaLnBrk="1" fontAlgn="base" hangingPunct="1">
        <a:spcBef>
          <a:spcPct val="0"/>
        </a:spcBef>
        <a:spcAft>
          <a:spcPct val="0"/>
        </a:spcAft>
        <a:defRPr sz="4396" kern="1200">
          <a:solidFill>
            <a:schemeClr val="tx1"/>
          </a:solidFill>
          <a:latin typeface="Neo Sans Medium"/>
          <a:ea typeface="ＭＳ Ｐゴシック" charset="0"/>
          <a:cs typeface="Neo Sans Medium"/>
        </a:defRPr>
      </a:lvl1pPr>
      <a:lvl2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2pPr>
      <a:lvl3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3pPr>
      <a:lvl4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4pPr>
      <a:lvl5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5pPr>
      <a:lvl6pPr marL="558258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1116516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674773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2233031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418694" indent="-418694" algn="l" defTabSz="558258" rtl="0" eaLnBrk="1" fontAlgn="base" hangingPunct="1">
        <a:lnSpc>
          <a:spcPts val="3908"/>
        </a:lnSpc>
        <a:spcBef>
          <a:spcPct val="20000"/>
        </a:spcBef>
        <a:spcAft>
          <a:spcPct val="0"/>
        </a:spcAft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1pPr>
      <a:lvl2pPr marL="659055" indent="-438078" algn="l" defTabSz="558258" rtl="0" eaLnBrk="1" fontAlgn="base" hangingPunct="1">
        <a:spcBef>
          <a:spcPts val="366"/>
        </a:spcBef>
        <a:spcAft>
          <a:spcPct val="0"/>
        </a:spcAft>
        <a:buClr>
          <a:srgbClr val="0093DD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2pPr>
      <a:lvl3pPr marL="1395644" indent="-279129" algn="l" defTabSz="558258" rtl="0" eaLnBrk="1" fontAlgn="base" hangingPunct="1">
        <a:spcBef>
          <a:spcPct val="20000"/>
        </a:spcBef>
        <a:spcAft>
          <a:spcPct val="0"/>
        </a:spcAft>
        <a:buClr>
          <a:srgbClr val="008F43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3pPr>
      <a:lvl4pPr marL="1953902" indent="-279129" algn="l" defTabSz="558258" rtl="0" eaLnBrk="1" fontAlgn="base" hangingPunct="1">
        <a:spcBef>
          <a:spcPct val="20000"/>
        </a:spcBef>
        <a:spcAft>
          <a:spcPct val="0"/>
        </a:spcAft>
        <a:buClr>
          <a:srgbClr val="EF7F24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4pPr>
      <a:lvl5pPr marL="2512159" indent="-279129" algn="l" defTabSz="558258" rtl="0" eaLnBrk="1" fontAlgn="base" hangingPunct="1">
        <a:spcBef>
          <a:spcPct val="20000"/>
        </a:spcBef>
        <a:spcAft>
          <a:spcPct val="0"/>
        </a:spcAft>
        <a:buClr>
          <a:srgbClr val="448CA9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5pPr>
      <a:lvl6pPr marL="3070417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6pPr>
      <a:lvl7pPr marL="3628675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7pPr>
      <a:lvl8pPr marL="4186933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8pPr>
      <a:lvl9pPr marL="4745190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1pPr>
      <a:lvl2pPr marL="558258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2pPr>
      <a:lvl3pPr marL="1116516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3pPr>
      <a:lvl4pPr marL="1674773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233031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2791289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349547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3907804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466062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57200" y="754380"/>
            <a:ext cx="11018520" cy="3291839"/>
          </a:xfrm>
        </p:spPr>
        <p:txBody>
          <a:bodyPr/>
          <a:lstStyle/>
          <a:p>
            <a:pPr algn="ctr"/>
            <a:br>
              <a:rPr lang="hr-HR" altLang="sr-Latn-RS" sz="3200" dirty="0"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br>
              <a:rPr lang="hr-HR" altLang="sr-Latn-RS" sz="3200" dirty="0"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endParaRPr lang="en-US" altLang="sr-Latn-RS" sz="3600" dirty="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pic>
        <p:nvPicPr>
          <p:cNvPr id="4" name="Picture 2" descr="logo-01a-bo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1" y="6047412"/>
            <a:ext cx="1602377" cy="51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0" y="1396265"/>
            <a:ext cx="8135937" cy="13681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8694" indent="-418694" algn="l" defTabSz="558258" rtl="0" eaLnBrk="1" fontAlgn="base" hangingPunct="1">
              <a:lnSpc>
                <a:spcPts val="3908"/>
              </a:lnSpc>
              <a:spcBef>
                <a:spcPct val="20000"/>
              </a:spcBef>
              <a:spcAft>
                <a:spcPct val="0"/>
              </a:spcAft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1pPr>
            <a:lvl2pPr marL="659055" indent="-438078" algn="l" defTabSz="558258" rtl="0" eaLnBrk="1" fontAlgn="base" hangingPunct="1">
              <a:spcBef>
                <a:spcPts val="366"/>
              </a:spcBef>
              <a:spcAft>
                <a:spcPct val="0"/>
              </a:spcAft>
              <a:buClr>
                <a:srgbClr val="0093DD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2pPr>
            <a:lvl3pPr marL="1395644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F43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3pPr>
            <a:lvl4pPr marL="1953902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7F24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4pPr>
            <a:lvl5pPr marL="2512159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8CA9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5pPr>
            <a:lvl6pPr marL="3070417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8675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86933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5190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Financijski instrument</a:t>
            </a:r>
          </a:p>
          <a:p>
            <a:pPr algn="ctr"/>
            <a:r>
              <a:rPr lang="hr-H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„ESIF Krediti za rast i razvoj”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246346" y="4204409"/>
            <a:ext cx="8424862" cy="1655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42593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8064198"/>
              </p:ext>
            </p:extLst>
          </p:nvPr>
        </p:nvGraphicFramePr>
        <p:xfrm>
          <a:off x="2342877" y="1731896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1977117" y="623501"/>
            <a:ext cx="8099425" cy="7004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97" kern="1200">
                <a:solidFill>
                  <a:schemeClr val="tx1"/>
                </a:solidFill>
                <a:latin typeface="Neo Sans Medium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„ESIF KREDITI ZA RAST I RAZVOJ”</a:t>
            </a:r>
          </a:p>
          <a:p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Uloge u provedbi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256589" y="6381751"/>
            <a:ext cx="20605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r-Latn-R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hr-HR" sz="105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Picture 2" descr="logo-01a-boj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1" y="6047412"/>
            <a:ext cx="1602377" cy="51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9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4443699"/>
              </p:ext>
            </p:extLst>
          </p:nvPr>
        </p:nvGraphicFramePr>
        <p:xfrm>
          <a:off x="1524001" y="1844824"/>
          <a:ext cx="5867755" cy="365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2"/>
          <p:cNvGraphicFramePr/>
          <p:nvPr>
            <p:extLst>
              <p:ext uri="{D42A27DB-BD31-4B8C-83A1-F6EECF244321}">
                <p14:modId xmlns:p14="http://schemas.microsoft.com/office/powerpoint/2010/main" val="2641497552"/>
              </p:ext>
            </p:extLst>
          </p:nvPr>
        </p:nvGraphicFramePr>
        <p:xfrm>
          <a:off x="7571656" y="2636912"/>
          <a:ext cx="309634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2217739" y="424325"/>
            <a:ext cx="8099425" cy="7004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97" kern="1200">
                <a:solidFill>
                  <a:schemeClr val="tx1"/>
                </a:solidFill>
                <a:latin typeface="Neo Sans Medium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„ESIF KREDITI ZA RAST I RAZVOJ”</a:t>
            </a:r>
          </a:p>
          <a:p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Ukupno raspoloživa sredstva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256589" y="6381751"/>
            <a:ext cx="20605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r-Latn-R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hr-HR" sz="105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8" name="Picture 2" descr="logo-01a-boj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1" y="6047412"/>
            <a:ext cx="1602377" cy="51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6383" y="3598591"/>
            <a:ext cx="809625" cy="419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0840" y="3346476"/>
            <a:ext cx="1334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ESIF Krediti za rast i razvoj</a:t>
            </a:r>
          </a:p>
        </p:txBody>
      </p:sp>
    </p:spTree>
    <p:extLst>
      <p:ext uri="{BB962C8B-B14F-4D97-AF65-F5344CB8AC3E}">
        <p14:creationId xmlns:p14="http://schemas.microsoft.com/office/powerpoint/2010/main" val="234772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543263" y="0"/>
            <a:ext cx="9488650" cy="7004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97" kern="1200">
                <a:solidFill>
                  <a:schemeClr val="tx1"/>
                </a:solidFill>
                <a:latin typeface="Neo Sans Medium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„ESIF KREDITI ZA RAST I RAZVOJ”</a:t>
            </a:r>
          </a:p>
          <a:p>
            <a:r>
              <a:rPr lang="hr-HR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Ključne značajke financijskog instrumenta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256589" y="6381751"/>
            <a:ext cx="20605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r-Latn-R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hr-HR" sz="105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Picture 2" descr="logo-01a-bo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1" y="6047412"/>
            <a:ext cx="1602377" cy="51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54786"/>
              </p:ext>
            </p:extLst>
          </p:nvPr>
        </p:nvGraphicFramePr>
        <p:xfrm>
          <a:off x="1282318" y="957029"/>
          <a:ext cx="9583950" cy="4937039"/>
        </p:xfrm>
        <a:graphic>
          <a:graphicData uri="http://schemas.openxmlformats.org/drawingml/2006/table">
            <a:tbl>
              <a:tblPr firstCol="1" bandRow="1">
                <a:tableStyleId>{91EBBBCC-DAD2-459C-BE2E-F6DE35CF9A28}</a:tableStyleId>
              </a:tblPr>
              <a:tblGrid>
                <a:gridCol w="286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KRAJNJI KORISNICI</a:t>
                      </a:r>
                      <a:endParaRPr lang="hr-H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126" marR="30126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200" noProof="0" dirty="0">
                          <a:effectLst/>
                        </a:rPr>
                        <a:t>MSP</a:t>
                      </a:r>
                      <a:r>
                        <a:rPr lang="hr-HR" sz="1200" baseline="0" noProof="0" dirty="0">
                          <a:effectLst/>
                        </a:rPr>
                        <a:t> </a:t>
                      </a:r>
                      <a:r>
                        <a:rPr lang="hr-HR" sz="1200" noProof="0" dirty="0">
                          <a:effectLst/>
                        </a:rPr>
                        <a:t>u fazi rasta i razvoja.</a:t>
                      </a:r>
                      <a:endParaRPr lang="hr-HR" sz="1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126" marR="3012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NAMJENA KREDITA</a:t>
                      </a:r>
                      <a:endParaRPr lang="hr-H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126" marR="301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a) Ulaganja u materijalnu i nematerijalnu imovinu te prijenos vlasničkih prava (business transfer):</a:t>
                      </a:r>
                    </a:p>
                    <a:p>
                      <a:pPr marL="4000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noProof="0" dirty="0">
                          <a:effectLst/>
                        </a:rPr>
                        <a:t>Osnivačka ulaganja</a:t>
                      </a:r>
                    </a:p>
                    <a:p>
                      <a:pPr marL="4000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noProof="0" dirty="0">
                          <a:effectLst/>
                        </a:rPr>
                        <a:t>Zemljište i građevinski objekti</a:t>
                      </a:r>
                    </a:p>
                    <a:p>
                      <a:pPr marL="4000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noProof="0" dirty="0">
                          <a:effectLst/>
                        </a:rPr>
                        <a:t>Oprema i uređaji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b) Obrtna sredstva povezana s aktivnostima razvoja i širenja poslovne aktivnosti korisnika (do maksimalno 30% iznosa kredita).</a:t>
                      </a:r>
                      <a:endParaRPr lang="hr-HR" sz="1200" noProof="0" dirty="0">
                        <a:effectLst/>
                        <a:latin typeface="+mn-lt"/>
                      </a:endParaRPr>
                    </a:p>
                  </a:txBody>
                  <a:tcPr marL="30126" marR="3012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9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</a:rPr>
                        <a:t>PRIHVATLJIVI</a:t>
                      </a:r>
                      <a:r>
                        <a:rPr lang="hr-HR" sz="1400" baseline="0" dirty="0">
                          <a:effectLst/>
                        </a:rPr>
                        <a:t> SEKTORI</a:t>
                      </a:r>
                      <a:endParaRPr lang="hr-H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126" marR="30126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C00000"/>
                        </a:buClr>
                      </a:pPr>
                      <a:r>
                        <a:rPr lang="hr-HR" sz="1200" kern="1200" dirty="0">
                          <a:effectLst/>
                        </a:rPr>
                        <a:t>Industrija (Prerađivačka industrija)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Clr>
                          <a:srgbClr val="C00000"/>
                        </a:buClr>
                      </a:pPr>
                      <a:r>
                        <a:rPr lang="hr-HR" sz="1200" kern="1200" dirty="0">
                          <a:effectLst/>
                        </a:rPr>
                        <a:t>Turizam (Djelatnosti pružanja smještaja)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Clr>
                          <a:srgbClr val="C00000"/>
                        </a:buClr>
                      </a:pPr>
                      <a:r>
                        <a:rPr lang="hr-HR" sz="1200" kern="1200" dirty="0">
                          <a:effectLst/>
                        </a:rPr>
                        <a:t>Ostali (Kreativna industrija, usluge temeljne na  znanju)</a:t>
                      </a:r>
                      <a:endParaRPr lang="hr-H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26" marR="3012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6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NAJNIŽI IZNOS KREDITA</a:t>
                      </a:r>
                      <a:endParaRPr lang="hr-H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126" marR="301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100 tisuća EUR u kunskoj protuvrijednosti.</a:t>
                      </a:r>
                      <a:endParaRPr lang="hr-HR" sz="1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126" marR="3012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NAJVIŠI IZNOS KREDITA</a:t>
                      </a:r>
                      <a:endParaRPr lang="hr-H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126" marR="301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3 mil EUR u kunskoj protuvrijednosti, a</a:t>
                      </a:r>
                      <a:r>
                        <a:rPr lang="hr-HR" sz="1200" baseline="0" noProof="0" dirty="0">
                          <a:effectLst/>
                        </a:rPr>
                        <a:t> </a:t>
                      </a:r>
                      <a:r>
                        <a:rPr lang="hr-HR" sz="1200" noProof="0" dirty="0">
                          <a:effectLst/>
                        </a:rPr>
                        <a:t>za sektor turizma do 10 mil EUR u kunskoj protuvrijednosti.</a:t>
                      </a:r>
                      <a:endParaRPr lang="hr-HR" sz="1200" noProof="0" dirty="0">
                        <a:effectLst/>
                        <a:latin typeface="+mn-lt"/>
                      </a:endParaRPr>
                    </a:p>
                  </a:txBody>
                  <a:tcPr marL="30126" marR="3012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ROKOVI OTPLATE</a:t>
                      </a:r>
                      <a:endParaRPr lang="hr-H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126" marR="301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Do 12 godina, uključivši do 2 godine počeka (za sektor turizma do 17 godina, uključivši do 4 godine počeka)</a:t>
                      </a:r>
                      <a:endParaRPr lang="hr-HR" sz="1200" noProof="0" dirty="0">
                        <a:effectLst/>
                        <a:latin typeface="+mn-lt"/>
                      </a:endParaRPr>
                    </a:p>
                  </a:txBody>
                  <a:tcPr marL="30126" marR="3012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BENEFITI</a:t>
                      </a:r>
                      <a:endParaRPr lang="hr-H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126" marR="30126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cap="none" spc="0" dirty="0">
                          <a:ln w="0"/>
                          <a:effectLst/>
                        </a:rPr>
                        <a:t>NISKE KAMATNE STOPE I OSLOBOĐENJE OD PLAĆANJA NAKNADA ZA OBRADU ZAHTJEVA I REZERVACIJU SREDSTAVA.</a:t>
                      </a:r>
                      <a:endParaRPr lang="hr-HR" sz="1400" b="1" dirty="0"/>
                    </a:p>
                  </a:txBody>
                  <a:tcPr marL="30126" marR="3012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1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881052" y="372004"/>
            <a:ext cx="9280083" cy="764704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r-H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Odabrane poslovne banke / financijski posrednici u provedbi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dirty="0">
                <a:solidFill>
                  <a:schemeClr val="bg1"/>
                </a:solidFill>
              </a:rPr>
              <a:t>6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00749321"/>
              </p:ext>
            </p:extLst>
          </p:nvPr>
        </p:nvGraphicFramePr>
        <p:xfrm>
          <a:off x="2423592" y="1196752"/>
          <a:ext cx="741657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logo-01a-boj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1" y="6047412"/>
            <a:ext cx="1602377" cy="51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755629" y="378789"/>
            <a:ext cx="7771548" cy="431800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r-H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Predstojeće aktivnosti – indikativni plan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dirty="0">
                <a:solidFill>
                  <a:schemeClr val="bg1"/>
                </a:solidFill>
                <a:latin typeface="+mn-lt"/>
              </a:rPr>
              <a:t>7</a:t>
            </a:r>
          </a:p>
          <a:p>
            <a:endParaRPr lang="hr-H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2099888" y="1189183"/>
            <a:ext cx="7992225" cy="447963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r-HR" dirty="0"/>
          </a:p>
        </p:txBody>
      </p:sp>
      <p:grpSp>
        <p:nvGrpSpPr>
          <p:cNvPr id="9" name="Group 8"/>
          <p:cNvGrpSpPr/>
          <p:nvPr/>
        </p:nvGrpSpPr>
        <p:grpSpPr>
          <a:xfrm>
            <a:off x="2567609" y="2517288"/>
            <a:ext cx="2820785" cy="1791854"/>
            <a:chOff x="3290916" y="1343890"/>
            <a:chExt cx="2820785" cy="1791854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3290916" y="1343890"/>
              <a:ext cx="2820785" cy="179185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11" name="TextBox 10"/>
            <p:cNvSpPr txBox="1"/>
            <p:nvPr/>
          </p:nvSpPr>
          <p:spPr>
            <a:xfrm>
              <a:off x="3290916" y="1343890"/>
              <a:ext cx="2820785" cy="1791854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hr-HR" sz="1600" b="1" dirty="0">
                <a:solidFill>
                  <a:sysClr val="window" lastClr="FFFFFF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r-HR" sz="1600" b="1" dirty="0">
                  <a:solidFill>
                    <a:sysClr val="window" lastClr="FFFFFF"/>
                  </a:solidFill>
                </a:rPr>
                <a:t>1. Pregovaranje i potpisivanje Sporazuma o financiranju razine II </a:t>
              </a:r>
              <a:endParaRPr lang="hr-HR" sz="1600" dirty="0">
                <a:solidFill>
                  <a:sysClr val="window" lastClr="FFFFFF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hr-HR" sz="1400" i="1">
                  <a:solidFill>
                    <a:sysClr val="window" lastClr="FFFFFF"/>
                  </a:solidFill>
                </a:rPr>
                <a:t>s </a:t>
              </a:r>
              <a:r>
                <a:rPr lang="hr-HR" sz="1400" i="1" dirty="0">
                  <a:solidFill>
                    <a:sysClr val="window" lastClr="FFFFFF"/>
                  </a:solidFill>
                </a:rPr>
                <a:t>odabranim poslovnim bankama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56115" y="2517288"/>
            <a:ext cx="2820785" cy="1791854"/>
            <a:chOff x="6581832" y="1343890"/>
            <a:chExt cx="2820785" cy="17918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6581832" y="1343890"/>
              <a:ext cx="2820785" cy="1791854"/>
            </a:xfrm>
            <a:prstGeom prst="rect">
              <a:avLst/>
            </a:prstGeom>
            <a:gradFill flip="none" rotWithShape="0">
              <a:gsLst>
                <a:gs pos="0">
                  <a:srgbClr val="005F8E">
                    <a:shade val="30000"/>
                    <a:satMod val="115000"/>
                  </a:srgbClr>
                </a:gs>
                <a:gs pos="50000">
                  <a:srgbClr val="005F8E">
                    <a:shade val="67500"/>
                    <a:satMod val="115000"/>
                  </a:srgbClr>
                </a:gs>
                <a:gs pos="100000">
                  <a:srgbClr val="005F8E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14" name="TextBox 13"/>
            <p:cNvSpPr txBox="1"/>
            <p:nvPr/>
          </p:nvSpPr>
          <p:spPr>
            <a:xfrm>
              <a:off x="6581832" y="1343890"/>
              <a:ext cx="2820785" cy="17918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hr-HR" sz="1600" b="1" dirty="0">
                <a:solidFill>
                  <a:sysClr val="window" lastClr="FFFFFF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r-HR" sz="1600" b="1" dirty="0">
                  <a:solidFill>
                    <a:sysClr val="window" lastClr="FFFFFF"/>
                  </a:solidFill>
                </a:rPr>
                <a:t>2. Provedba financijskog instrumenta „ESIF Krediti za rast i razvoj”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hr-HR" sz="1400" i="1" dirty="0">
                  <a:solidFill>
                    <a:sysClr val="window" lastClr="FFFFFF"/>
                  </a:solidFill>
                </a:rPr>
                <a:t>Od jeseni 2017. godine</a:t>
              </a:r>
              <a:endParaRPr lang="hr-HR" sz="1400" dirty="0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15" name="Picture 2" descr="logo-01a-bo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1" y="6047412"/>
            <a:ext cx="1602377" cy="51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866622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RRFEU Template PO 16x9.ppt [Compatibility Mode]" id="{2A8D6C3B-8295-428A-BBE0-9E46EE3926DA}" vid="{A962D609-EF04-41E3-98EC-2F6CF895B3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1262ba-b3d2-4283-99f7-ac4bc67026ba">
      <UserInfo>
        <DisplayName>Marina Buza Vidas</DisplayName>
        <AccountId>35</AccountId>
        <AccountType/>
      </UserInfo>
      <UserInfo>
        <DisplayName>Ksenija Slivar</DisplayName>
        <AccountId>37</AccountId>
        <AccountType/>
      </UserInfo>
      <UserInfo>
        <DisplayName>Morana Gojević</DisplayName>
        <AccountId>36</AccountId>
        <AccountType/>
      </UserInfo>
      <UserInfo>
        <DisplayName>Nataša Raduka</DisplayName>
        <AccountId>38</AccountId>
        <AccountType/>
      </UserInfo>
      <UserInfo>
        <DisplayName>Marta Raljević</DisplayName>
        <AccountId>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6C2275C54D884484DEA46C9ECB3A11" ma:contentTypeVersion="3" ma:contentTypeDescription="Stvaranje novog dokumenta." ma:contentTypeScope="" ma:versionID="a8278bb80015f2c0ad0927a6b05d0ee0">
  <xsd:schema xmlns:xsd="http://www.w3.org/2001/XMLSchema" xmlns:xs="http://www.w3.org/2001/XMLSchema" xmlns:p="http://schemas.microsoft.com/office/2006/metadata/properties" xmlns:ns2="811262ba-b3d2-4283-99f7-ac4bc67026ba" targetNamespace="http://schemas.microsoft.com/office/2006/metadata/properties" ma:root="true" ma:fieldsID="6fd1a5ba0a7b040fea1247f2a232a245" ns2:_="">
    <xsd:import namespace="811262ba-b3d2-4283-99f7-ac4bc67026b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262ba-b3d2-4283-99f7-ac4bc67026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ji o zajedničkom korištenju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C03F0-47AA-475A-B3F5-B5E50072BC39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811262ba-b3d2-4283-99f7-ac4bc67026b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271059-BBF6-4371-B866-7E3371DD42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EC63D8-0E99-4363-9CD0-53CF6D872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262ba-b3d2-4283-99f7-ac4bc67026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413</Words>
  <Application>Microsoft Office PowerPoint</Application>
  <PresentationFormat>Široki zaslon</PresentationFormat>
  <Paragraphs>79</Paragraphs>
  <Slides>6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Neo Sans</vt:lpstr>
      <vt:lpstr>Neo Sans Medium</vt:lpstr>
      <vt:lpstr>Times New Roman</vt:lpstr>
      <vt:lpstr>VladaRHSans Med</vt:lpstr>
      <vt:lpstr>Wingdings</vt:lpstr>
      <vt:lpstr>3_Default Theme</vt:lpstr>
      <vt:lpstr>  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„Razvoj poduzetništva“</dc:title>
  <dc:creator>Željko Kasunić</dc:creator>
  <cp:lastModifiedBy>Saraga Iva</cp:lastModifiedBy>
  <cp:revision>46</cp:revision>
  <dcterms:created xsi:type="dcterms:W3CDTF">2016-05-10T13:52:36Z</dcterms:created>
  <dcterms:modified xsi:type="dcterms:W3CDTF">2017-06-02T09:51:37Z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0x010100766C2275C54D884484DEA46C9ECB3A11</vt:lpwstr>
  </property>
</Properties>
</file>