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82" r:id="rId5"/>
    <p:sldId id="321" r:id="rId6"/>
    <p:sldId id="320" r:id="rId7"/>
    <p:sldId id="296" r:id="rId8"/>
    <p:sldId id="323" r:id="rId9"/>
    <p:sldId id="322" r:id="rId10"/>
    <p:sldId id="299" r:id="rId11"/>
    <p:sldId id="289" r:id="rId12"/>
  </p:sldIdLst>
  <p:sldSz cx="12192000" cy="6858000"/>
  <p:notesSz cx="6797675" cy="9926638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cković Ana" initials="L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3DD"/>
    <a:srgbClr val="FF0000"/>
    <a:srgbClr val="EF7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1228" autoAdjust="0"/>
  </p:normalViewPr>
  <p:slideViewPr>
    <p:cSldViewPr snapToGrid="0">
      <p:cViewPr varScale="1">
        <p:scale>
          <a:sx n="104" d="100"/>
          <a:sy n="104" d="100"/>
        </p:scale>
        <p:origin x="111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02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53A208-ED4E-4560-BE24-316D1C833889}" type="doc">
      <dgm:prSet loTypeId="urn:microsoft.com/office/officeart/2008/layout/PictureAccentList" loCatId="picture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389FC76E-29FB-4C8D-8991-245456DD67E1}">
      <dgm:prSet custT="1"/>
      <dgm:spPr/>
      <dgm:t>
        <a:bodyPr/>
        <a:lstStyle/>
        <a:p>
          <a:pPr algn="l"/>
          <a:r>
            <a:rPr lang="hr-HR" sz="1800" b="1" dirty="0"/>
            <a:t>Ukupno raspoloživi iznos namijenjen za provedbu ovog financijskog instrumenta iznosi </a:t>
          </a:r>
          <a:r>
            <a:rPr lang="hr-HR" sz="1800" b="1" dirty="0">
              <a:solidFill>
                <a:srgbClr val="FF0000"/>
              </a:solidFill>
            </a:rPr>
            <a:t>266.000.000 HRK</a:t>
          </a:r>
          <a:r>
            <a:rPr lang="hr-HR" sz="1800" b="1" dirty="0"/>
            <a:t>, od čega je 152.000.000 HRK namijenjeno za provedbu SC 4b1, a 114.000.000 HRK za provedbu SC 4b2.</a:t>
          </a:r>
        </a:p>
      </dgm:t>
    </dgm:pt>
    <dgm:pt modelId="{585C8F52-B8B7-4812-B393-AAA14A4733A5}" type="parTrans" cxnId="{0852F369-54E1-46E6-9B92-E2A5216DB7EB}">
      <dgm:prSet/>
      <dgm:spPr/>
      <dgm:t>
        <a:bodyPr/>
        <a:lstStyle/>
        <a:p>
          <a:endParaRPr lang="en-US"/>
        </a:p>
      </dgm:t>
    </dgm:pt>
    <dgm:pt modelId="{879A4CAA-C4CB-49B7-BEEC-781062F066B4}" type="sibTrans" cxnId="{0852F369-54E1-46E6-9B92-E2A5216DB7EB}">
      <dgm:prSet/>
      <dgm:spPr/>
      <dgm:t>
        <a:bodyPr/>
        <a:lstStyle/>
        <a:p>
          <a:endParaRPr lang="en-US"/>
        </a:p>
      </dgm:t>
    </dgm:pt>
    <dgm:pt modelId="{003F93C5-679A-4C27-AAB8-FE721C9ED51B}">
      <dgm:prSet custT="1"/>
      <dgm:spPr/>
      <dgm:t>
        <a:bodyPr/>
        <a:lstStyle/>
        <a:p>
          <a:pPr algn="l"/>
          <a:r>
            <a:rPr lang="hr-HR" sz="1800" dirty="0"/>
            <a:t>Financira se sredstvima Europskog fonda za regionalni razvoj kroz Operativni program „Konkurentnost i kohezija 2014.-2020.”, Prioritetnu os 4 „Promicanje energetske učinkovitosti i obnovljivih izvora energije“, </a:t>
          </a:r>
          <a:r>
            <a:rPr lang="hr-HR" sz="1800" b="1" dirty="0">
              <a:solidFill>
                <a:srgbClr val="FF0000"/>
              </a:solidFill>
            </a:rPr>
            <a:t>Specifičnog cilja 4b1 – „Povećanje energetske učinkovitosti i korištenja obnovljivih izvora energije u proizvodnim industrijama” </a:t>
          </a:r>
          <a:r>
            <a:rPr lang="hr-HR" sz="1800" b="0" dirty="0"/>
            <a:t>i</a:t>
          </a:r>
          <a:r>
            <a:rPr lang="hr-HR" sz="1800" b="1" dirty="0"/>
            <a:t> </a:t>
          </a:r>
          <a:r>
            <a:rPr lang="hr-HR" sz="1800" b="1" dirty="0">
              <a:solidFill>
                <a:srgbClr val="FF0000"/>
              </a:solidFill>
            </a:rPr>
            <a:t>Specifičnog cilja 4b2 – „Povećanje energetske učinkovitosti i korištenja obnovljivih izvora energije u uslužnom sektoru (turizam, trgovina)”</a:t>
          </a:r>
          <a:r>
            <a:rPr lang="hr-HR" sz="1800" b="1" dirty="0">
              <a:solidFill>
                <a:schemeClr val="tx1"/>
              </a:solidFill>
            </a:rPr>
            <a:t>.</a:t>
          </a:r>
          <a:r>
            <a:rPr lang="hr-HR" sz="1800" b="1" dirty="0">
              <a:solidFill>
                <a:srgbClr val="FF0000"/>
              </a:solidFill>
            </a:rPr>
            <a:t> </a:t>
          </a:r>
          <a:endParaRPr lang="hr-HR" sz="1800" dirty="0">
            <a:solidFill>
              <a:srgbClr val="FF0000"/>
            </a:solidFill>
          </a:endParaRPr>
        </a:p>
      </dgm:t>
    </dgm:pt>
    <dgm:pt modelId="{B456D86C-8B9C-40D0-B6EB-250708E4602E}" type="parTrans" cxnId="{F0FFD675-BF0C-4037-B406-2DD1F00A631C}">
      <dgm:prSet/>
      <dgm:spPr/>
      <dgm:t>
        <a:bodyPr/>
        <a:lstStyle/>
        <a:p>
          <a:endParaRPr lang="en-US"/>
        </a:p>
      </dgm:t>
    </dgm:pt>
    <dgm:pt modelId="{88FA345D-36E6-459F-980C-5AD0D5F45A87}" type="sibTrans" cxnId="{F0FFD675-BF0C-4037-B406-2DD1F00A631C}">
      <dgm:prSet/>
      <dgm:spPr/>
      <dgm:t>
        <a:bodyPr/>
        <a:lstStyle/>
        <a:p>
          <a:endParaRPr lang="en-US"/>
        </a:p>
      </dgm:t>
    </dgm:pt>
    <dgm:pt modelId="{CD5265D0-A785-4E60-82EC-443010DF2704}" type="pres">
      <dgm:prSet presAssocID="{1753A208-ED4E-4560-BE24-316D1C83388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6BA32E79-7B3B-4B69-81F2-9A0B21B40195}" type="pres">
      <dgm:prSet presAssocID="{389FC76E-29FB-4C8D-8991-245456DD67E1}" presName="root" presStyleCnt="0">
        <dgm:presLayoutVars>
          <dgm:chMax/>
          <dgm:chPref val="4"/>
        </dgm:presLayoutVars>
      </dgm:prSet>
      <dgm:spPr/>
    </dgm:pt>
    <dgm:pt modelId="{9364A72A-051A-45AA-9F7A-A88B4E434443}" type="pres">
      <dgm:prSet presAssocID="{389FC76E-29FB-4C8D-8991-245456DD67E1}" presName="rootComposite" presStyleCnt="0">
        <dgm:presLayoutVars/>
      </dgm:prSet>
      <dgm:spPr/>
    </dgm:pt>
    <dgm:pt modelId="{E9E6C9CA-A77C-4B9B-988C-B0C089684AC9}" type="pres">
      <dgm:prSet presAssocID="{389FC76E-29FB-4C8D-8991-245456DD67E1}" presName="rootText" presStyleLbl="node0" presStyleIdx="0" presStyleCnt="1" custScaleX="95243" custScaleY="64807" custLinFactY="4991" custLinFactNeighborX="444" custLinFactNeighborY="100000">
        <dgm:presLayoutVars>
          <dgm:chMax/>
          <dgm:chPref val="4"/>
        </dgm:presLayoutVars>
      </dgm:prSet>
      <dgm:spPr>
        <a:prstGeom prst="rect">
          <a:avLst/>
        </a:prstGeom>
      </dgm:spPr>
    </dgm:pt>
    <dgm:pt modelId="{CC2A7BC2-614C-4D0C-B19D-9FD7BD3C7A1D}" type="pres">
      <dgm:prSet presAssocID="{389FC76E-29FB-4C8D-8991-245456DD67E1}" presName="childShape" presStyleCnt="0">
        <dgm:presLayoutVars>
          <dgm:chMax val="0"/>
          <dgm:chPref val="0"/>
        </dgm:presLayoutVars>
      </dgm:prSet>
      <dgm:spPr/>
    </dgm:pt>
    <dgm:pt modelId="{C892B896-C7F2-4C0D-849E-C28DC7637458}" type="pres">
      <dgm:prSet presAssocID="{003F93C5-679A-4C27-AAB8-FE721C9ED51B}" presName="childComposite" presStyleCnt="0">
        <dgm:presLayoutVars>
          <dgm:chMax val="0"/>
          <dgm:chPref val="0"/>
        </dgm:presLayoutVars>
      </dgm:prSet>
      <dgm:spPr/>
    </dgm:pt>
    <dgm:pt modelId="{2ABBAFB2-7610-4982-8A5C-9977A8A67305}" type="pres">
      <dgm:prSet presAssocID="{003F93C5-679A-4C27-AAB8-FE721C9ED51B}" presName="Image" presStyleLbl="node1" presStyleIdx="0" presStyleCnt="1" custScaleY="117180" custLinFactY="-1984" custLinFactNeighborX="16289" custLinFactNeighborY="-100000"/>
      <dgm:spPr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43000" r="-43000"/>
          </a:stretch>
        </a:blipFill>
      </dgm:spPr>
    </dgm:pt>
    <dgm:pt modelId="{1CF22D86-321A-44C3-AE39-1178E83D2F77}" type="pres">
      <dgm:prSet presAssocID="{003F93C5-679A-4C27-AAB8-FE721C9ED51B}" presName="childText" presStyleLbl="lnNode1" presStyleIdx="0" presStyleCnt="1" custScaleX="94997" custScaleY="117180" custLinFactY="-1984" custLinFactNeighborX="-713" custLinFactNeighborY="-100000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</dgm:ptLst>
  <dgm:cxnLst>
    <dgm:cxn modelId="{0852F369-54E1-46E6-9B92-E2A5216DB7EB}" srcId="{1753A208-ED4E-4560-BE24-316D1C833889}" destId="{389FC76E-29FB-4C8D-8991-245456DD67E1}" srcOrd="0" destOrd="0" parTransId="{585C8F52-B8B7-4812-B393-AAA14A4733A5}" sibTransId="{879A4CAA-C4CB-49B7-BEEC-781062F066B4}"/>
    <dgm:cxn modelId="{F0FFD675-BF0C-4037-B406-2DD1F00A631C}" srcId="{389FC76E-29FB-4C8D-8991-245456DD67E1}" destId="{003F93C5-679A-4C27-AAB8-FE721C9ED51B}" srcOrd="0" destOrd="0" parTransId="{B456D86C-8B9C-40D0-B6EB-250708E4602E}" sibTransId="{88FA345D-36E6-459F-980C-5AD0D5F45A87}"/>
    <dgm:cxn modelId="{C3F80F79-503C-4B72-9115-B249BD27DEF4}" type="presOf" srcId="{003F93C5-679A-4C27-AAB8-FE721C9ED51B}" destId="{1CF22D86-321A-44C3-AE39-1178E83D2F77}" srcOrd="0" destOrd="0" presId="urn:microsoft.com/office/officeart/2008/layout/PictureAccentList"/>
    <dgm:cxn modelId="{DD7093D5-A764-4896-A22F-1D807996E921}" type="presOf" srcId="{389FC76E-29FB-4C8D-8991-245456DD67E1}" destId="{E9E6C9CA-A77C-4B9B-988C-B0C089684AC9}" srcOrd="0" destOrd="0" presId="urn:microsoft.com/office/officeart/2008/layout/PictureAccentList"/>
    <dgm:cxn modelId="{E1DAFCF0-5BE9-4466-9E4D-83F15C485B60}" type="presOf" srcId="{1753A208-ED4E-4560-BE24-316D1C833889}" destId="{CD5265D0-A785-4E60-82EC-443010DF2704}" srcOrd="0" destOrd="0" presId="urn:microsoft.com/office/officeart/2008/layout/PictureAccentList"/>
    <dgm:cxn modelId="{D0ADA618-C3B7-4B55-80A1-05BC3A742A94}" type="presParOf" srcId="{CD5265D0-A785-4E60-82EC-443010DF2704}" destId="{6BA32E79-7B3B-4B69-81F2-9A0B21B40195}" srcOrd="0" destOrd="0" presId="urn:microsoft.com/office/officeart/2008/layout/PictureAccentList"/>
    <dgm:cxn modelId="{FE3A9BDC-AF61-4A6E-BF7D-0A293C72B76E}" type="presParOf" srcId="{6BA32E79-7B3B-4B69-81F2-9A0B21B40195}" destId="{9364A72A-051A-45AA-9F7A-A88B4E434443}" srcOrd="0" destOrd="0" presId="urn:microsoft.com/office/officeart/2008/layout/PictureAccentList"/>
    <dgm:cxn modelId="{2A4C1712-FBA9-46E9-AB22-F0F77DB06CAD}" type="presParOf" srcId="{9364A72A-051A-45AA-9F7A-A88B4E434443}" destId="{E9E6C9CA-A77C-4B9B-988C-B0C089684AC9}" srcOrd="0" destOrd="0" presId="urn:microsoft.com/office/officeart/2008/layout/PictureAccentList"/>
    <dgm:cxn modelId="{DE411E35-4469-46AB-8B88-DBAC654CF678}" type="presParOf" srcId="{6BA32E79-7B3B-4B69-81F2-9A0B21B40195}" destId="{CC2A7BC2-614C-4D0C-B19D-9FD7BD3C7A1D}" srcOrd="1" destOrd="0" presId="urn:microsoft.com/office/officeart/2008/layout/PictureAccentList"/>
    <dgm:cxn modelId="{512F4E70-0B16-4F19-BC09-A639AE4673CB}" type="presParOf" srcId="{CC2A7BC2-614C-4D0C-B19D-9FD7BD3C7A1D}" destId="{C892B896-C7F2-4C0D-849E-C28DC7637458}" srcOrd="0" destOrd="0" presId="urn:microsoft.com/office/officeart/2008/layout/PictureAccentList"/>
    <dgm:cxn modelId="{138C17DF-F463-4AC8-B541-B81958DE6B8E}" type="presParOf" srcId="{C892B896-C7F2-4C0D-849E-C28DC7637458}" destId="{2ABBAFB2-7610-4982-8A5C-9977A8A67305}" srcOrd="0" destOrd="0" presId="urn:microsoft.com/office/officeart/2008/layout/PictureAccentList"/>
    <dgm:cxn modelId="{57DB86BC-AC38-43C9-A25B-4031AE1AAAD4}" type="presParOf" srcId="{C892B896-C7F2-4C0D-849E-C28DC7637458}" destId="{1CF22D86-321A-44C3-AE39-1178E83D2F7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E5A7BB-3935-4E24-8731-59D7B2F46E71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</dgm:spPr>
      <dgm:t>
        <a:bodyPr/>
        <a:lstStyle/>
        <a:p>
          <a:endParaRPr lang="en-US"/>
        </a:p>
      </dgm:t>
    </dgm:pt>
    <dgm:pt modelId="{F679EE07-0A44-47F2-846A-8401C3A856FE}">
      <dgm:prSet custT="1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r>
            <a:rPr lang="hr-HR" sz="2400" b="1" dirty="0">
              <a:solidFill>
                <a:schemeClr val="tx1"/>
              </a:solidFill>
            </a:rPr>
            <a:t>MRRFEU</a:t>
          </a:r>
          <a:endParaRPr lang="hr-HR" sz="2400" dirty="0">
            <a:solidFill>
              <a:schemeClr val="tx1"/>
            </a:solidFill>
          </a:endParaRPr>
        </a:p>
      </dgm:t>
    </dgm:pt>
    <dgm:pt modelId="{9599559C-7117-40EB-9969-1C9A211FB2EE}" type="parTrans" cxnId="{834BDA76-213C-4FDE-BC66-EFD21B868E6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11572B7-CA94-4A48-9846-D032E9800E8F}" type="sibTrans" cxnId="{834BDA76-213C-4FDE-BC66-EFD21B868E6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67D4250-B561-42C0-833A-7314D18D5C78}">
      <dgm:prSet custT="1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r>
            <a:rPr lang="hr-HR" sz="1800" dirty="0">
              <a:solidFill>
                <a:schemeClr val="tx1"/>
              </a:solidFill>
            </a:rPr>
            <a:t>Upravljačko tijelo Operativnog programa „Konkurentnost i kohezija 2014.-2020.”</a:t>
          </a:r>
        </a:p>
      </dgm:t>
    </dgm:pt>
    <dgm:pt modelId="{6483D2F8-7552-4CBB-9705-DD8E72701E79}" type="parTrans" cxnId="{322C0C1D-75E4-4206-96BD-693E2DDD348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F84D7E0-75EE-43BD-88E3-27B90EB8E9C1}" type="sibTrans" cxnId="{322C0C1D-75E4-4206-96BD-693E2DDD348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6C4C5AB-553A-464D-8BA8-0D89AC5C692B}">
      <dgm:prSet custT="1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r>
            <a:rPr lang="hr-HR" sz="2400" b="1">
              <a:solidFill>
                <a:schemeClr val="tx1"/>
              </a:solidFill>
            </a:rPr>
            <a:t>MZOE</a:t>
          </a:r>
          <a:endParaRPr lang="hr-HR" sz="2400">
            <a:solidFill>
              <a:schemeClr val="tx1"/>
            </a:solidFill>
          </a:endParaRPr>
        </a:p>
      </dgm:t>
    </dgm:pt>
    <dgm:pt modelId="{4086B136-E56A-43B1-800D-9CC27FCFDA2F}" type="parTrans" cxnId="{93AD8B0F-44A1-4FCB-87FF-8663AE11442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A3D6E9A-AFCC-40B5-93D9-0627A14E67D5}" type="sibTrans" cxnId="{93AD8B0F-44A1-4FCB-87FF-8663AE11442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365ABD2-4267-4363-8DFD-A3F65446CA07}">
      <dgm:prSet custT="1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r>
            <a:rPr lang="hr-HR" sz="1800">
              <a:solidFill>
                <a:schemeClr val="tx1"/>
              </a:solidFill>
            </a:rPr>
            <a:t>Posredničko tijelo razine 1</a:t>
          </a:r>
        </a:p>
      </dgm:t>
    </dgm:pt>
    <dgm:pt modelId="{9CF12575-26BA-4A2C-8B58-3C7EC1FDCCB6}" type="parTrans" cxnId="{D7FA9F52-69CA-4CBF-9BCD-126CAD1190A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FCE1A48-01FD-4BFE-851B-D3AD036DD3DE}" type="sibTrans" cxnId="{D7FA9F52-69CA-4CBF-9BCD-126CAD1190A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EB4A133-3618-4617-B946-8AC0DEA9500C}">
      <dgm:prSet custT="1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r>
            <a:rPr lang="hr-HR" sz="2400" b="1">
              <a:solidFill>
                <a:schemeClr val="tx1"/>
              </a:solidFill>
            </a:rPr>
            <a:t>HBOR</a:t>
          </a:r>
          <a:endParaRPr lang="hr-HR" sz="2400">
            <a:solidFill>
              <a:schemeClr val="tx1"/>
            </a:solidFill>
          </a:endParaRPr>
        </a:p>
      </dgm:t>
    </dgm:pt>
    <dgm:pt modelId="{8F743958-3DBE-4B94-987D-DBF93C5978C3}" type="parTrans" cxnId="{A4C76E1F-D88C-49D6-98ED-77AC42E8730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8D28795-0B03-4A08-BDC4-3FBDDA4FA267}" type="sibTrans" cxnId="{A4C76E1F-D88C-49D6-98ED-77AC42E8730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E4B7812-C254-400E-AB28-CC2F86C8E111}">
      <dgm:prSet custT="1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r>
            <a:rPr lang="hr-HR" sz="1800" dirty="0">
              <a:solidFill>
                <a:schemeClr val="tx1"/>
              </a:solidFill>
            </a:rPr>
            <a:t>Upravitelj Fonda sredstava ESIF-a </a:t>
          </a:r>
        </a:p>
      </dgm:t>
    </dgm:pt>
    <dgm:pt modelId="{963890E6-61AE-47A4-96B2-294F81151737}" type="parTrans" cxnId="{B1BA716F-660A-4E31-A3CE-6DE14ED694F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2F5CB61-BF4B-429E-B3E3-2304CBA9F430}" type="sibTrans" cxnId="{B1BA716F-660A-4E31-A3CE-6DE14ED694F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6044A06-3BC1-40DD-B3B4-A594727E5DBF}">
      <dgm:prSet custT="1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r>
            <a:rPr lang="hr-HR" sz="2400" b="1">
              <a:solidFill>
                <a:schemeClr val="tx1"/>
              </a:solidFill>
            </a:rPr>
            <a:t>POSLOVNE BANKE</a:t>
          </a:r>
          <a:endParaRPr lang="hr-HR" sz="2400">
            <a:solidFill>
              <a:schemeClr val="tx1"/>
            </a:solidFill>
          </a:endParaRPr>
        </a:p>
      </dgm:t>
    </dgm:pt>
    <dgm:pt modelId="{62DDAF4E-DA0B-43F8-8B08-E4A5D6D6C6CF}" type="parTrans" cxnId="{9F8F5352-50CD-46F9-B3EB-F0EC8C79670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FF41A4F-E600-412B-9417-FBA648B99180}" type="sibTrans" cxnId="{9F8F5352-50CD-46F9-B3EB-F0EC8C79670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33A3E4A-C462-4E8A-B698-DAF0CF7A833D}">
      <dgm:prSet custT="1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r>
            <a:rPr lang="hr-HR" sz="1800">
              <a:solidFill>
                <a:schemeClr val="tx1"/>
              </a:solidFill>
            </a:rPr>
            <a:t>Financijski posrednici</a:t>
          </a:r>
        </a:p>
      </dgm:t>
    </dgm:pt>
    <dgm:pt modelId="{B94E29E0-3A78-4981-8852-C723A007C577}" type="parTrans" cxnId="{61F1116C-A6CF-476D-A77B-B545436225F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42DFB7A-DDF0-47A1-B9B8-DA3DE3144AB1}" type="sibTrans" cxnId="{61F1116C-A6CF-476D-A77B-B545436225F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F7E0933-9604-4F8A-894F-E99F123F3F6E}" type="pres">
      <dgm:prSet presAssocID="{5AE5A7BB-3935-4E24-8731-59D7B2F46E71}" presName="Name0" presStyleCnt="0">
        <dgm:presLayoutVars>
          <dgm:dir/>
          <dgm:animLvl val="lvl"/>
          <dgm:resizeHandles val="exact"/>
        </dgm:presLayoutVars>
      </dgm:prSet>
      <dgm:spPr/>
    </dgm:pt>
    <dgm:pt modelId="{E3859147-C15C-4C13-8519-377BE33C9C3E}" type="pres">
      <dgm:prSet presAssocID="{F679EE07-0A44-47F2-846A-8401C3A856FE}" presName="linNode" presStyleCnt="0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</dgm:pt>
    <dgm:pt modelId="{E18DF7BF-D068-4D19-A45E-997589D5A115}" type="pres">
      <dgm:prSet presAssocID="{F679EE07-0A44-47F2-846A-8401C3A856FE}" presName="parentText" presStyleLbl="node1" presStyleIdx="0" presStyleCnt="4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3504F3BB-9EEC-42E5-BDFD-FD45AE21537B}" type="pres">
      <dgm:prSet presAssocID="{F679EE07-0A44-47F2-846A-8401C3A856FE}" presName="descendantText" presStyleLbl="alignAccFollowNode1" presStyleIdx="0" presStyleCnt="4" custScaleY="110653">
        <dgm:presLayoutVars>
          <dgm:bulletEnabled val="1"/>
        </dgm:presLayoutVars>
      </dgm:prSet>
      <dgm:spPr>
        <a:prstGeom prst="rect">
          <a:avLst/>
        </a:prstGeom>
      </dgm:spPr>
    </dgm:pt>
    <dgm:pt modelId="{A684FC41-8B94-428F-A9E0-14D807164396}" type="pres">
      <dgm:prSet presAssocID="{311572B7-CA94-4A48-9846-D032E9800E8F}" presName="sp" presStyleCnt="0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</dgm:pt>
    <dgm:pt modelId="{2A3B8470-CF15-459D-9E95-4B097C4C5B8F}" type="pres">
      <dgm:prSet presAssocID="{36C4C5AB-553A-464D-8BA8-0D89AC5C692B}" presName="linNode" presStyleCnt="0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</dgm:pt>
    <dgm:pt modelId="{20B1071F-D784-4D0E-9812-3EE25C489009}" type="pres">
      <dgm:prSet presAssocID="{36C4C5AB-553A-464D-8BA8-0D89AC5C692B}" presName="parentText" presStyleLbl="node1" presStyleIdx="1" presStyleCnt="4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C83E02F9-A94D-4D56-A560-70F9E6523AAB}" type="pres">
      <dgm:prSet presAssocID="{36C4C5AB-553A-464D-8BA8-0D89AC5C692B}" presName="descendantText" presStyleLbl="alignAccFollowNode1" presStyleIdx="1" presStyleCnt="4" custScaleY="118144">
        <dgm:presLayoutVars>
          <dgm:bulletEnabled val="1"/>
        </dgm:presLayoutVars>
      </dgm:prSet>
      <dgm:spPr>
        <a:prstGeom prst="rect">
          <a:avLst/>
        </a:prstGeom>
      </dgm:spPr>
    </dgm:pt>
    <dgm:pt modelId="{EF34EBCC-352D-46CF-9B18-5D2867DD980C}" type="pres">
      <dgm:prSet presAssocID="{4A3D6E9A-AFCC-40B5-93D9-0627A14E67D5}" presName="sp" presStyleCnt="0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</dgm:pt>
    <dgm:pt modelId="{30006508-FDFF-4535-9D93-1CA3B6FDFA7F}" type="pres">
      <dgm:prSet presAssocID="{4EB4A133-3618-4617-B946-8AC0DEA9500C}" presName="linNode" presStyleCnt="0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</dgm:pt>
    <dgm:pt modelId="{841049AB-A52B-4C96-B29B-F07B234D1B20}" type="pres">
      <dgm:prSet presAssocID="{4EB4A133-3618-4617-B946-8AC0DEA9500C}" presName="parentText" presStyleLbl="node1" presStyleIdx="2" presStyleCnt="4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3F3E473B-17E9-474A-97DA-C4AF76553BF0}" type="pres">
      <dgm:prSet presAssocID="{4EB4A133-3618-4617-B946-8AC0DEA9500C}" presName="descendantText" presStyleLbl="alignAccFollowNode1" presStyleIdx="2" presStyleCnt="4" custScaleY="114227">
        <dgm:presLayoutVars>
          <dgm:bulletEnabled val="1"/>
        </dgm:presLayoutVars>
      </dgm:prSet>
      <dgm:spPr>
        <a:prstGeom prst="rect">
          <a:avLst/>
        </a:prstGeom>
      </dgm:spPr>
    </dgm:pt>
    <dgm:pt modelId="{D6A1C1AE-CF70-4EF0-B656-B06863F2B434}" type="pres">
      <dgm:prSet presAssocID="{88D28795-0B03-4A08-BDC4-3FBDDA4FA267}" presName="sp" presStyleCnt="0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</dgm:pt>
    <dgm:pt modelId="{06EB874B-5986-457C-9014-011EE4F638F9}" type="pres">
      <dgm:prSet presAssocID="{D6044A06-3BC1-40DD-B3B4-A594727E5DBF}" presName="linNode" presStyleCnt="0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</dgm:pt>
    <dgm:pt modelId="{F0775328-D1E5-455C-B45A-2CE35E71972F}" type="pres">
      <dgm:prSet presAssocID="{D6044A06-3BC1-40DD-B3B4-A594727E5DBF}" presName="parentText" presStyleLbl="node1" presStyleIdx="3" presStyleCnt="4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E34A8136-FB1F-4615-8F27-727CAC3F0C84}" type="pres">
      <dgm:prSet presAssocID="{D6044A06-3BC1-40DD-B3B4-A594727E5DBF}" presName="descendantText" presStyleLbl="alignAccFollowNode1" presStyleIdx="3" presStyleCnt="4" custScaleY="114049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35A5010F-9390-47C7-B8D2-78233639CDEC}" type="presOf" srcId="{D6044A06-3BC1-40DD-B3B4-A594727E5DBF}" destId="{F0775328-D1E5-455C-B45A-2CE35E71972F}" srcOrd="0" destOrd="0" presId="urn:microsoft.com/office/officeart/2005/8/layout/vList5"/>
    <dgm:cxn modelId="{93AD8B0F-44A1-4FCB-87FF-8663AE114422}" srcId="{5AE5A7BB-3935-4E24-8731-59D7B2F46E71}" destId="{36C4C5AB-553A-464D-8BA8-0D89AC5C692B}" srcOrd="1" destOrd="0" parTransId="{4086B136-E56A-43B1-800D-9CC27FCFDA2F}" sibTransId="{4A3D6E9A-AFCC-40B5-93D9-0627A14E67D5}"/>
    <dgm:cxn modelId="{F479AE10-6632-4C2B-B890-706AC35965E7}" type="presOf" srcId="{5AE5A7BB-3935-4E24-8731-59D7B2F46E71}" destId="{9F7E0933-9604-4F8A-894F-E99F123F3F6E}" srcOrd="0" destOrd="0" presId="urn:microsoft.com/office/officeart/2005/8/layout/vList5"/>
    <dgm:cxn modelId="{322C0C1D-75E4-4206-96BD-693E2DDD3486}" srcId="{F679EE07-0A44-47F2-846A-8401C3A856FE}" destId="{767D4250-B561-42C0-833A-7314D18D5C78}" srcOrd="0" destOrd="0" parTransId="{6483D2F8-7552-4CBB-9705-DD8E72701E79}" sibTransId="{9F84D7E0-75EE-43BD-88E3-27B90EB8E9C1}"/>
    <dgm:cxn modelId="{A4C76E1F-D88C-49D6-98ED-77AC42E8730B}" srcId="{5AE5A7BB-3935-4E24-8731-59D7B2F46E71}" destId="{4EB4A133-3618-4617-B946-8AC0DEA9500C}" srcOrd="2" destOrd="0" parTransId="{8F743958-3DBE-4B94-987D-DBF93C5978C3}" sibTransId="{88D28795-0B03-4A08-BDC4-3FBDDA4FA267}"/>
    <dgm:cxn modelId="{11F2F73B-1006-4EEA-B535-ACD1B252A575}" type="presOf" srcId="{36C4C5AB-553A-464D-8BA8-0D89AC5C692B}" destId="{20B1071F-D784-4D0E-9812-3EE25C489009}" srcOrd="0" destOrd="0" presId="urn:microsoft.com/office/officeart/2005/8/layout/vList5"/>
    <dgm:cxn modelId="{61F1116C-A6CF-476D-A77B-B545436225F8}" srcId="{D6044A06-3BC1-40DD-B3B4-A594727E5DBF}" destId="{F33A3E4A-C462-4E8A-B698-DAF0CF7A833D}" srcOrd="0" destOrd="0" parTransId="{B94E29E0-3A78-4981-8852-C723A007C577}" sibTransId="{342DFB7A-DDF0-47A1-B9B8-DA3DE3144AB1}"/>
    <dgm:cxn modelId="{B1BA716F-660A-4E31-A3CE-6DE14ED694F3}" srcId="{4EB4A133-3618-4617-B946-8AC0DEA9500C}" destId="{EE4B7812-C254-400E-AB28-CC2F86C8E111}" srcOrd="0" destOrd="0" parTransId="{963890E6-61AE-47A4-96B2-294F81151737}" sibTransId="{E2F5CB61-BF4B-429E-B3E3-2304CBA9F430}"/>
    <dgm:cxn modelId="{9F8F5352-50CD-46F9-B3EB-F0EC8C796705}" srcId="{5AE5A7BB-3935-4E24-8731-59D7B2F46E71}" destId="{D6044A06-3BC1-40DD-B3B4-A594727E5DBF}" srcOrd="3" destOrd="0" parTransId="{62DDAF4E-DA0B-43F8-8B08-E4A5D6D6C6CF}" sibTransId="{7FF41A4F-E600-412B-9417-FBA648B99180}"/>
    <dgm:cxn modelId="{D7FA9F52-69CA-4CBF-9BCD-126CAD1190A0}" srcId="{36C4C5AB-553A-464D-8BA8-0D89AC5C692B}" destId="{6365ABD2-4267-4363-8DFD-A3F65446CA07}" srcOrd="0" destOrd="0" parTransId="{9CF12575-26BA-4A2C-8B58-3C7EC1FDCCB6}" sibTransId="{3FCE1A48-01FD-4BFE-851B-D3AD036DD3DE}"/>
    <dgm:cxn modelId="{834BDA76-213C-4FDE-BC66-EFD21B868E68}" srcId="{5AE5A7BB-3935-4E24-8731-59D7B2F46E71}" destId="{F679EE07-0A44-47F2-846A-8401C3A856FE}" srcOrd="0" destOrd="0" parTransId="{9599559C-7117-40EB-9969-1C9A211FB2EE}" sibTransId="{311572B7-CA94-4A48-9846-D032E9800E8F}"/>
    <dgm:cxn modelId="{F64A3779-68E9-4217-9926-4786ACADDC87}" type="presOf" srcId="{F33A3E4A-C462-4E8A-B698-DAF0CF7A833D}" destId="{E34A8136-FB1F-4615-8F27-727CAC3F0C84}" srcOrd="0" destOrd="0" presId="urn:microsoft.com/office/officeart/2005/8/layout/vList5"/>
    <dgm:cxn modelId="{E7C1107E-56A6-43CA-91B6-E61AD11CCC88}" type="presOf" srcId="{767D4250-B561-42C0-833A-7314D18D5C78}" destId="{3504F3BB-9EEC-42E5-BDFD-FD45AE21537B}" srcOrd="0" destOrd="0" presId="urn:microsoft.com/office/officeart/2005/8/layout/vList5"/>
    <dgm:cxn modelId="{1615B47E-223F-4D03-828F-996620CCE959}" type="presOf" srcId="{4EB4A133-3618-4617-B946-8AC0DEA9500C}" destId="{841049AB-A52B-4C96-B29B-F07B234D1B20}" srcOrd="0" destOrd="0" presId="urn:microsoft.com/office/officeart/2005/8/layout/vList5"/>
    <dgm:cxn modelId="{8A806DD2-A76F-418E-8806-E9F989EA7976}" type="presOf" srcId="{6365ABD2-4267-4363-8DFD-A3F65446CA07}" destId="{C83E02F9-A94D-4D56-A560-70F9E6523AAB}" srcOrd="0" destOrd="0" presId="urn:microsoft.com/office/officeart/2005/8/layout/vList5"/>
    <dgm:cxn modelId="{C9F574ED-30F4-4A59-BDB2-D89E3490D8E7}" type="presOf" srcId="{F679EE07-0A44-47F2-846A-8401C3A856FE}" destId="{E18DF7BF-D068-4D19-A45E-997589D5A115}" srcOrd="0" destOrd="0" presId="urn:microsoft.com/office/officeart/2005/8/layout/vList5"/>
    <dgm:cxn modelId="{69D21AFB-5960-421F-A6F3-F5CD997ACCDA}" type="presOf" srcId="{EE4B7812-C254-400E-AB28-CC2F86C8E111}" destId="{3F3E473B-17E9-474A-97DA-C4AF76553BF0}" srcOrd="0" destOrd="0" presId="urn:microsoft.com/office/officeart/2005/8/layout/vList5"/>
    <dgm:cxn modelId="{CD04D9D6-DCA1-4B52-95BE-ADC1DCAEB0D1}" type="presParOf" srcId="{9F7E0933-9604-4F8A-894F-E99F123F3F6E}" destId="{E3859147-C15C-4C13-8519-377BE33C9C3E}" srcOrd="0" destOrd="0" presId="urn:microsoft.com/office/officeart/2005/8/layout/vList5"/>
    <dgm:cxn modelId="{9888970F-A1CE-4974-9A63-AD76C09214BC}" type="presParOf" srcId="{E3859147-C15C-4C13-8519-377BE33C9C3E}" destId="{E18DF7BF-D068-4D19-A45E-997589D5A115}" srcOrd="0" destOrd="0" presId="urn:microsoft.com/office/officeart/2005/8/layout/vList5"/>
    <dgm:cxn modelId="{50FBD9C6-C216-4E95-A65B-18D5B0A5AF2F}" type="presParOf" srcId="{E3859147-C15C-4C13-8519-377BE33C9C3E}" destId="{3504F3BB-9EEC-42E5-BDFD-FD45AE21537B}" srcOrd="1" destOrd="0" presId="urn:microsoft.com/office/officeart/2005/8/layout/vList5"/>
    <dgm:cxn modelId="{5CDCAE44-5B54-458B-8519-4937D7D29D2B}" type="presParOf" srcId="{9F7E0933-9604-4F8A-894F-E99F123F3F6E}" destId="{A684FC41-8B94-428F-A9E0-14D807164396}" srcOrd="1" destOrd="0" presId="urn:microsoft.com/office/officeart/2005/8/layout/vList5"/>
    <dgm:cxn modelId="{F7C45FCC-0449-4C9F-BF65-6C8E84CCD336}" type="presParOf" srcId="{9F7E0933-9604-4F8A-894F-E99F123F3F6E}" destId="{2A3B8470-CF15-459D-9E95-4B097C4C5B8F}" srcOrd="2" destOrd="0" presId="urn:microsoft.com/office/officeart/2005/8/layout/vList5"/>
    <dgm:cxn modelId="{5A663464-E401-4A81-80D7-8F6968D2611E}" type="presParOf" srcId="{2A3B8470-CF15-459D-9E95-4B097C4C5B8F}" destId="{20B1071F-D784-4D0E-9812-3EE25C489009}" srcOrd="0" destOrd="0" presId="urn:microsoft.com/office/officeart/2005/8/layout/vList5"/>
    <dgm:cxn modelId="{BF2F13D8-9F8D-4967-82A3-DADA29316925}" type="presParOf" srcId="{2A3B8470-CF15-459D-9E95-4B097C4C5B8F}" destId="{C83E02F9-A94D-4D56-A560-70F9E6523AAB}" srcOrd="1" destOrd="0" presId="urn:microsoft.com/office/officeart/2005/8/layout/vList5"/>
    <dgm:cxn modelId="{13FCFF5B-D295-42A1-A543-0366EF0C15A3}" type="presParOf" srcId="{9F7E0933-9604-4F8A-894F-E99F123F3F6E}" destId="{EF34EBCC-352D-46CF-9B18-5D2867DD980C}" srcOrd="3" destOrd="0" presId="urn:microsoft.com/office/officeart/2005/8/layout/vList5"/>
    <dgm:cxn modelId="{4FC42753-4CEC-480A-8818-C1D44F99D16D}" type="presParOf" srcId="{9F7E0933-9604-4F8A-894F-E99F123F3F6E}" destId="{30006508-FDFF-4535-9D93-1CA3B6FDFA7F}" srcOrd="4" destOrd="0" presId="urn:microsoft.com/office/officeart/2005/8/layout/vList5"/>
    <dgm:cxn modelId="{96B74C7B-35E3-48B8-B86A-147B0E8B38FE}" type="presParOf" srcId="{30006508-FDFF-4535-9D93-1CA3B6FDFA7F}" destId="{841049AB-A52B-4C96-B29B-F07B234D1B20}" srcOrd="0" destOrd="0" presId="urn:microsoft.com/office/officeart/2005/8/layout/vList5"/>
    <dgm:cxn modelId="{5B8676D5-646B-4E6B-B72B-CEFF77F3CD96}" type="presParOf" srcId="{30006508-FDFF-4535-9D93-1CA3B6FDFA7F}" destId="{3F3E473B-17E9-474A-97DA-C4AF76553BF0}" srcOrd="1" destOrd="0" presId="urn:microsoft.com/office/officeart/2005/8/layout/vList5"/>
    <dgm:cxn modelId="{757858BB-9951-436C-9608-E94656EC5428}" type="presParOf" srcId="{9F7E0933-9604-4F8A-894F-E99F123F3F6E}" destId="{D6A1C1AE-CF70-4EF0-B656-B06863F2B434}" srcOrd="5" destOrd="0" presId="urn:microsoft.com/office/officeart/2005/8/layout/vList5"/>
    <dgm:cxn modelId="{081D3A7B-2089-45DF-A634-66EF2D3D7DBB}" type="presParOf" srcId="{9F7E0933-9604-4F8A-894F-E99F123F3F6E}" destId="{06EB874B-5986-457C-9014-011EE4F638F9}" srcOrd="6" destOrd="0" presId="urn:microsoft.com/office/officeart/2005/8/layout/vList5"/>
    <dgm:cxn modelId="{4D72380F-E164-4850-8E36-89AB23CCE534}" type="presParOf" srcId="{06EB874B-5986-457C-9014-011EE4F638F9}" destId="{F0775328-D1E5-455C-B45A-2CE35E71972F}" srcOrd="0" destOrd="0" presId="urn:microsoft.com/office/officeart/2005/8/layout/vList5"/>
    <dgm:cxn modelId="{7B8A955B-F311-43D6-A798-358C99CD25D6}" type="presParOf" srcId="{06EB874B-5986-457C-9014-011EE4F638F9}" destId="{E34A8136-FB1F-4615-8F27-727CAC3F0C8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E3D31A-A26B-4B31-96E7-909DB456C2BE}" type="doc">
      <dgm:prSet loTypeId="urn:microsoft.com/office/officeart/2005/8/layout/vList5" loCatId="list" qsTypeId="urn:microsoft.com/office/officeart/2005/8/quickstyle/3d3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8881D2E6-7040-4CBF-AF78-1D50DD6C2253}">
      <dgm:prSet custT="1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r>
            <a:rPr lang="hr-HR" sz="2800" b="1" dirty="0">
              <a:solidFill>
                <a:srgbClr val="FF0000"/>
              </a:solidFill>
            </a:rPr>
            <a:t>Cilj financijskog instrumenta čiji su krajnji primatelji:</a:t>
          </a:r>
        </a:p>
      </dgm:t>
    </dgm:pt>
    <dgm:pt modelId="{437FFE51-B658-415E-8786-CA21A0082A79}" type="parTrans" cxnId="{468FCA79-AD27-4F3B-BD37-362B0573C8D9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8F551606-3A0F-41A0-9153-2C09BF830901}" type="sibTrans" cxnId="{468FCA79-AD27-4F3B-BD37-362B0573C8D9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9BBBCF2F-8F66-4E79-AB2E-033F58955709}">
      <dgm:prSet custT="1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algn="ctr"/>
          <a:r>
            <a:rPr lang="hr-HR" sz="2000" b="1" dirty="0"/>
            <a:t>1. Poduzeća registrirana za obavljanje djelatnosti proizvodne industrije</a:t>
          </a:r>
          <a:r>
            <a:rPr lang="hr-HR" sz="2000" dirty="0"/>
            <a:t> </a:t>
          </a:r>
        </a:p>
      </dgm:t>
    </dgm:pt>
    <dgm:pt modelId="{C372CA66-BF4E-4A06-B80F-DDF4203ABEB8}" type="parTrans" cxnId="{4B765AA9-8B0B-407E-9A21-451C4F0FAA96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4A510AE5-E306-42CF-B793-DFEF24FE51F9}" type="sibTrans" cxnId="{4B765AA9-8B0B-407E-9A21-451C4F0FAA96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074B2207-3891-41E4-9655-CFA9B8E121F8}">
      <dgm:prSet custT="1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algn="just"/>
          <a:r>
            <a:rPr lang="hr-HR" sz="1200" dirty="0"/>
            <a:t>poduprijeti </a:t>
          </a:r>
          <a:r>
            <a:rPr lang="hr-HR" sz="1200" b="1" dirty="0"/>
            <a:t>smanjenje potrošnje</a:t>
          </a:r>
          <a:r>
            <a:rPr lang="hr-HR" sz="1200" dirty="0"/>
            <a:t> </a:t>
          </a:r>
          <a:r>
            <a:rPr lang="hr-HR" sz="1200" b="1" dirty="0"/>
            <a:t>isporučene energije industrijskog poduzeća</a:t>
          </a:r>
          <a:r>
            <a:rPr lang="hr-HR" sz="1200" dirty="0"/>
            <a:t>, kroz provedbu aktivnosti (mjera) energetske učinkovitosti i/ili aktivnosti (mjera) za korištenje obnovljivih izvora energije koje u </a:t>
          </a:r>
          <a:r>
            <a:rPr lang="hr-HR" sz="1200" b="1" dirty="0"/>
            <a:t>proizvodnim pogonima</a:t>
          </a:r>
          <a:r>
            <a:rPr lang="hr-HR" sz="1200" dirty="0"/>
            <a:t> donose smanjenje potrošnje isporučene energije industrijskog poduzeća od minimalno 20% u odnosu na referentnu isporučenu energiju, u odnosu na potrošnju isporučene energije prije provedbe mjera. </a:t>
          </a:r>
        </a:p>
      </dgm:t>
    </dgm:pt>
    <dgm:pt modelId="{DA06D64F-E6F5-4EA6-B601-2C743EB685CC}" type="parTrans" cxnId="{C4693CE6-0321-4F03-9462-15F1C9485C75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C094929E-D571-4592-998E-A5519BA6A4FC}" type="sibTrans" cxnId="{C4693CE6-0321-4F03-9462-15F1C9485C75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253359F1-0F93-4A37-AAB9-ACC14AB3CCAD}">
      <dgm:prSet custT="1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algn="ctr"/>
          <a:r>
            <a:rPr lang="hr-HR" sz="2000" b="1" dirty="0"/>
            <a:t>2. Poduzeća registrirana za obavljanje uslužne djelatnosti (turizam, trgovina) </a:t>
          </a:r>
          <a:endParaRPr lang="hr-HR" sz="2000" dirty="0"/>
        </a:p>
      </dgm:t>
    </dgm:pt>
    <dgm:pt modelId="{D0E5CF40-6801-40EA-9CBC-72AE17AE0F21}" type="parTrans" cxnId="{E082E504-4854-4ABA-B7E1-71FB400D2F2F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F85BF907-04BC-41EC-9A9D-91AB80B38035}" type="sibTrans" cxnId="{E082E504-4854-4ABA-B7E1-71FB400D2F2F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151C71D5-D1B9-4185-8C76-CA6A49316307}">
      <dgm:prSet custT="1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algn="just"/>
          <a:r>
            <a:rPr lang="hr-HR" sz="1400" dirty="0"/>
            <a:t>poduprijeti </a:t>
          </a:r>
          <a:r>
            <a:rPr lang="hr-HR" sz="1400" b="1" dirty="0"/>
            <a:t>smanjenje potrošnje</a:t>
          </a:r>
          <a:r>
            <a:rPr lang="hr-HR" sz="1400" dirty="0"/>
            <a:t> </a:t>
          </a:r>
          <a:r>
            <a:rPr lang="hr-HR" sz="1400" b="1" dirty="0"/>
            <a:t>isporučene energije uslužnog poduzeća</a:t>
          </a:r>
          <a:r>
            <a:rPr lang="hr-HR" sz="1400" dirty="0"/>
            <a:t>, kroz provedbu aktivnosti (mjera) energetske učinkovitosti i/ili aktivnosti (mjera) za korištenje obnovljivih izvora energije koje </a:t>
          </a:r>
          <a:r>
            <a:rPr lang="hr-HR" sz="1400" b="1" dirty="0"/>
            <a:t>energetski troškovnoj cjelini uslužnog poduzeća</a:t>
          </a:r>
          <a:r>
            <a:rPr lang="hr-HR" sz="1400" dirty="0"/>
            <a:t> donose smanjenje potrošnje isporučene energije od minimalno 20% u odnosu na referentnu isporučenu energiju odnosno u odnosu na potrošnju isporučene energije prije provedbe mjera.</a:t>
          </a:r>
        </a:p>
      </dgm:t>
    </dgm:pt>
    <dgm:pt modelId="{D7CD4548-85E5-4FC9-8CE4-DB6E1FC40E59}" type="parTrans" cxnId="{F42BF7C9-1D4E-4512-885D-5B4F7497CE0D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46B4A4DA-8635-479F-96D2-4D9A99D4AC2E}" type="sibTrans" cxnId="{F42BF7C9-1D4E-4512-885D-5B4F7497CE0D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13FAE1D8-B392-43B5-ABF3-FC12A895EC65}">
      <dgm:prSet custT="1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algn="just"/>
          <a:r>
            <a:rPr lang="hr-HR" sz="1200" dirty="0"/>
            <a:t>poduprijeti provedbu mjera energetske učinkovitosti i ugradnje opreme za korištenje obnovljivih izvora energije koje će </a:t>
          </a:r>
          <a:r>
            <a:rPr lang="hr-HR" sz="1200" b="1" dirty="0"/>
            <a:t>u zgradama pratećih proizvodnom pogonu</a:t>
          </a:r>
          <a:r>
            <a:rPr lang="hr-HR" sz="1200" dirty="0"/>
            <a:t> dovesti do smanjenja potrošnje isporučene energije za grijanje/hlađenje od najmanje 40% u odnosu na potrošnju isporučene energije prije provedbe mjera. </a:t>
          </a:r>
        </a:p>
      </dgm:t>
    </dgm:pt>
    <dgm:pt modelId="{E23D5AF2-4E84-4A4B-ADE6-54709792AB15}" type="parTrans" cxnId="{208FD76B-7FE9-4CBC-81D5-DEF8129961B5}">
      <dgm:prSet/>
      <dgm:spPr/>
      <dgm:t>
        <a:bodyPr/>
        <a:lstStyle/>
        <a:p>
          <a:endParaRPr lang="en-US"/>
        </a:p>
      </dgm:t>
    </dgm:pt>
    <dgm:pt modelId="{C6EF1E6B-4FCD-4D07-9A73-D7E9B2CB650A}" type="sibTrans" cxnId="{208FD76B-7FE9-4CBC-81D5-DEF8129961B5}">
      <dgm:prSet/>
      <dgm:spPr/>
      <dgm:t>
        <a:bodyPr/>
        <a:lstStyle/>
        <a:p>
          <a:endParaRPr lang="en-US"/>
        </a:p>
      </dgm:t>
    </dgm:pt>
    <dgm:pt modelId="{5792B760-1B13-453B-90C8-8F4218E09A3A}" type="pres">
      <dgm:prSet presAssocID="{9BE3D31A-A26B-4B31-96E7-909DB456C2BE}" presName="Name0" presStyleCnt="0">
        <dgm:presLayoutVars>
          <dgm:dir/>
          <dgm:animLvl val="lvl"/>
          <dgm:resizeHandles val="exact"/>
        </dgm:presLayoutVars>
      </dgm:prSet>
      <dgm:spPr/>
    </dgm:pt>
    <dgm:pt modelId="{F6B4E66E-79EA-4BDD-878D-B2E99D406488}" type="pres">
      <dgm:prSet presAssocID="{8881D2E6-7040-4CBF-AF78-1D50DD6C2253}" presName="linNode" presStyleCnt="0"/>
      <dgm:spPr/>
    </dgm:pt>
    <dgm:pt modelId="{DE2F7879-C754-43BE-BF00-571321A69035}" type="pres">
      <dgm:prSet presAssocID="{8881D2E6-7040-4CBF-AF78-1D50DD6C2253}" presName="parentText" presStyleLbl="node1" presStyleIdx="0" presStyleCnt="3" custScaleX="277778" custScaleY="66379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F980D9F8-18A9-4708-9563-F13C1AD2F7D7}" type="pres">
      <dgm:prSet presAssocID="{8F551606-3A0F-41A0-9153-2C09BF830901}" presName="sp" presStyleCnt="0"/>
      <dgm:spPr/>
    </dgm:pt>
    <dgm:pt modelId="{848FE4E6-ABC9-4B63-8347-51C72D6F762D}" type="pres">
      <dgm:prSet presAssocID="{9BBBCF2F-8F66-4E79-AB2E-033F58955709}" presName="linNode" presStyleCnt="0"/>
      <dgm:spPr/>
    </dgm:pt>
    <dgm:pt modelId="{F89F0506-AAE5-4C07-95CF-C3083AE1DE1A}" type="pres">
      <dgm:prSet presAssocID="{9BBBCF2F-8F66-4E79-AB2E-033F58955709}" presName="parentText" presStyleLbl="node1" presStyleIdx="1" presStyleCnt="3" custScaleX="88351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3AE9462F-7E65-4EE0-B43E-071C427E304D}" type="pres">
      <dgm:prSet presAssocID="{9BBBCF2F-8F66-4E79-AB2E-033F58955709}" presName="descendantText" presStyleLbl="alignAccFollowNode1" presStyleIdx="0" presStyleCnt="2" custScaleX="126503" custScaleY="114881">
        <dgm:presLayoutVars>
          <dgm:bulletEnabled val="1"/>
        </dgm:presLayoutVars>
      </dgm:prSet>
      <dgm:spPr>
        <a:prstGeom prst="rect">
          <a:avLst/>
        </a:prstGeom>
      </dgm:spPr>
    </dgm:pt>
    <dgm:pt modelId="{33D58EC2-07EC-40EC-B533-409E3FB3B080}" type="pres">
      <dgm:prSet presAssocID="{4A510AE5-E306-42CF-B793-DFEF24FE51F9}" presName="sp" presStyleCnt="0"/>
      <dgm:spPr/>
    </dgm:pt>
    <dgm:pt modelId="{743AE4AC-4CE5-4B6F-AAFB-901D9C6284BF}" type="pres">
      <dgm:prSet presAssocID="{253359F1-0F93-4A37-AAB9-ACC14AB3CCAD}" presName="linNode" presStyleCnt="0"/>
      <dgm:spPr/>
    </dgm:pt>
    <dgm:pt modelId="{0C8D68BE-7250-4090-A10E-9DB5D92F1A49}" type="pres">
      <dgm:prSet presAssocID="{253359F1-0F93-4A37-AAB9-ACC14AB3CCAD}" presName="parentText" presStyleLbl="node1" presStyleIdx="2" presStyleCnt="3" custScaleX="88351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0B948D86-7D63-4C03-956F-F8B6AFE27C35}" type="pres">
      <dgm:prSet presAssocID="{253359F1-0F93-4A37-AAB9-ACC14AB3CCAD}" presName="descendantText" presStyleLbl="alignAccFollowNode1" presStyleIdx="1" presStyleCnt="2" custScaleX="126503" custScaleY="106797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5C25DD01-EF80-47D8-BB78-23772562E54E}" type="presOf" srcId="{9BBBCF2F-8F66-4E79-AB2E-033F58955709}" destId="{F89F0506-AAE5-4C07-95CF-C3083AE1DE1A}" srcOrd="0" destOrd="0" presId="urn:microsoft.com/office/officeart/2005/8/layout/vList5"/>
    <dgm:cxn modelId="{E082E504-4854-4ABA-B7E1-71FB400D2F2F}" srcId="{9BE3D31A-A26B-4B31-96E7-909DB456C2BE}" destId="{253359F1-0F93-4A37-AAB9-ACC14AB3CCAD}" srcOrd="2" destOrd="0" parTransId="{D0E5CF40-6801-40EA-9CBC-72AE17AE0F21}" sibTransId="{F85BF907-04BC-41EC-9A9D-91AB80B38035}"/>
    <dgm:cxn modelId="{5E6E9F09-EE0B-4138-A051-70D853C47DD0}" type="presOf" srcId="{074B2207-3891-41E4-9655-CFA9B8E121F8}" destId="{3AE9462F-7E65-4EE0-B43E-071C427E304D}" srcOrd="0" destOrd="0" presId="urn:microsoft.com/office/officeart/2005/8/layout/vList5"/>
    <dgm:cxn modelId="{306A9811-5646-4C1B-B935-E05A10C23BF4}" type="presOf" srcId="{151C71D5-D1B9-4185-8C76-CA6A49316307}" destId="{0B948D86-7D63-4C03-956F-F8B6AFE27C35}" srcOrd="0" destOrd="0" presId="urn:microsoft.com/office/officeart/2005/8/layout/vList5"/>
    <dgm:cxn modelId="{0B891D5C-A718-40E9-9079-632CA54A3C36}" type="presOf" srcId="{9BE3D31A-A26B-4B31-96E7-909DB456C2BE}" destId="{5792B760-1B13-453B-90C8-8F4218E09A3A}" srcOrd="0" destOrd="0" presId="urn:microsoft.com/office/officeart/2005/8/layout/vList5"/>
    <dgm:cxn modelId="{208FD76B-7FE9-4CBC-81D5-DEF8129961B5}" srcId="{9BBBCF2F-8F66-4E79-AB2E-033F58955709}" destId="{13FAE1D8-B392-43B5-ABF3-FC12A895EC65}" srcOrd="1" destOrd="0" parTransId="{E23D5AF2-4E84-4A4B-ADE6-54709792AB15}" sibTransId="{C6EF1E6B-4FCD-4D07-9A73-D7E9B2CB650A}"/>
    <dgm:cxn modelId="{2024384C-CDF9-4C2C-8217-79BA96B1D435}" type="presOf" srcId="{253359F1-0F93-4A37-AAB9-ACC14AB3CCAD}" destId="{0C8D68BE-7250-4090-A10E-9DB5D92F1A49}" srcOrd="0" destOrd="0" presId="urn:microsoft.com/office/officeart/2005/8/layout/vList5"/>
    <dgm:cxn modelId="{468FCA79-AD27-4F3B-BD37-362B0573C8D9}" srcId="{9BE3D31A-A26B-4B31-96E7-909DB456C2BE}" destId="{8881D2E6-7040-4CBF-AF78-1D50DD6C2253}" srcOrd="0" destOrd="0" parTransId="{437FFE51-B658-415E-8786-CA21A0082A79}" sibTransId="{8F551606-3A0F-41A0-9153-2C09BF830901}"/>
    <dgm:cxn modelId="{A870C17E-460E-44A5-BC68-9A2CA987BD59}" type="presOf" srcId="{8881D2E6-7040-4CBF-AF78-1D50DD6C2253}" destId="{DE2F7879-C754-43BE-BF00-571321A69035}" srcOrd="0" destOrd="0" presId="urn:microsoft.com/office/officeart/2005/8/layout/vList5"/>
    <dgm:cxn modelId="{4B765AA9-8B0B-407E-9A21-451C4F0FAA96}" srcId="{9BE3D31A-A26B-4B31-96E7-909DB456C2BE}" destId="{9BBBCF2F-8F66-4E79-AB2E-033F58955709}" srcOrd="1" destOrd="0" parTransId="{C372CA66-BF4E-4A06-B80F-DDF4203ABEB8}" sibTransId="{4A510AE5-E306-42CF-B793-DFEF24FE51F9}"/>
    <dgm:cxn modelId="{F42BF7C9-1D4E-4512-885D-5B4F7497CE0D}" srcId="{253359F1-0F93-4A37-AAB9-ACC14AB3CCAD}" destId="{151C71D5-D1B9-4185-8C76-CA6A49316307}" srcOrd="0" destOrd="0" parTransId="{D7CD4548-85E5-4FC9-8CE4-DB6E1FC40E59}" sibTransId="{46B4A4DA-8635-479F-96D2-4D9A99D4AC2E}"/>
    <dgm:cxn modelId="{94AAD2D5-0E84-4B0B-ABF8-8C18261F6CC2}" type="presOf" srcId="{13FAE1D8-B392-43B5-ABF3-FC12A895EC65}" destId="{3AE9462F-7E65-4EE0-B43E-071C427E304D}" srcOrd="0" destOrd="1" presId="urn:microsoft.com/office/officeart/2005/8/layout/vList5"/>
    <dgm:cxn modelId="{C4693CE6-0321-4F03-9462-15F1C9485C75}" srcId="{9BBBCF2F-8F66-4E79-AB2E-033F58955709}" destId="{074B2207-3891-41E4-9655-CFA9B8E121F8}" srcOrd="0" destOrd="0" parTransId="{DA06D64F-E6F5-4EA6-B601-2C743EB685CC}" sibTransId="{C094929E-D571-4592-998E-A5519BA6A4FC}"/>
    <dgm:cxn modelId="{D75663B1-6584-4D1B-83BE-01AE78368957}" type="presParOf" srcId="{5792B760-1B13-453B-90C8-8F4218E09A3A}" destId="{F6B4E66E-79EA-4BDD-878D-B2E99D406488}" srcOrd="0" destOrd="0" presId="urn:microsoft.com/office/officeart/2005/8/layout/vList5"/>
    <dgm:cxn modelId="{A6647B4D-EF14-4BAD-BBA9-B88E303FC34A}" type="presParOf" srcId="{F6B4E66E-79EA-4BDD-878D-B2E99D406488}" destId="{DE2F7879-C754-43BE-BF00-571321A69035}" srcOrd="0" destOrd="0" presId="urn:microsoft.com/office/officeart/2005/8/layout/vList5"/>
    <dgm:cxn modelId="{6BEF048D-F17A-469A-A97F-7043C01A0350}" type="presParOf" srcId="{5792B760-1B13-453B-90C8-8F4218E09A3A}" destId="{F980D9F8-18A9-4708-9563-F13C1AD2F7D7}" srcOrd="1" destOrd="0" presId="urn:microsoft.com/office/officeart/2005/8/layout/vList5"/>
    <dgm:cxn modelId="{BE4197C2-49B1-4366-83E5-3929055D19E2}" type="presParOf" srcId="{5792B760-1B13-453B-90C8-8F4218E09A3A}" destId="{848FE4E6-ABC9-4B63-8347-51C72D6F762D}" srcOrd="2" destOrd="0" presId="urn:microsoft.com/office/officeart/2005/8/layout/vList5"/>
    <dgm:cxn modelId="{5D9B305B-9ED9-4585-9781-D7B5EB271CD8}" type="presParOf" srcId="{848FE4E6-ABC9-4B63-8347-51C72D6F762D}" destId="{F89F0506-AAE5-4C07-95CF-C3083AE1DE1A}" srcOrd="0" destOrd="0" presId="urn:microsoft.com/office/officeart/2005/8/layout/vList5"/>
    <dgm:cxn modelId="{483A536E-42E1-496C-98C3-C722E1869915}" type="presParOf" srcId="{848FE4E6-ABC9-4B63-8347-51C72D6F762D}" destId="{3AE9462F-7E65-4EE0-B43E-071C427E304D}" srcOrd="1" destOrd="0" presId="urn:microsoft.com/office/officeart/2005/8/layout/vList5"/>
    <dgm:cxn modelId="{F5CDC287-B4DA-4D23-AE45-76871E031423}" type="presParOf" srcId="{5792B760-1B13-453B-90C8-8F4218E09A3A}" destId="{33D58EC2-07EC-40EC-B533-409E3FB3B080}" srcOrd="3" destOrd="0" presId="urn:microsoft.com/office/officeart/2005/8/layout/vList5"/>
    <dgm:cxn modelId="{40E182BE-A3CC-4719-9D71-873997F8AF46}" type="presParOf" srcId="{5792B760-1B13-453B-90C8-8F4218E09A3A}" destId="{743AE4AC-4CE5-4B6F-AAFB-901D9C6284BF}" srcOrd="4" destOrd="0" presId="urn:microsoft.com/office/officeart/2005/8/layout/vList5"/>
    <dgm:cxn modelId="{88EE7BDA-A831-4129-BA06-0356F73E8A37}" type="presParOf" srcId="{743AE4AC-4CE5-4B6F-AAFB-901D9C6284BF}" destId="{0C8D68BE-7250-4090-A10E-9DB5D92F1A49}" srcOrd="0" destOrd="0" presId="urn:microsoft.com/office/officeart/2005/8/layout/vList5"/>
    <dgm:cxn modelId="{27CD82B1-F361-4AE2-9167-6A90D18683B5}" type="presParOf" srcId="{743AE4AC-4CE5-4B6F-AAFB-901D9C6284BF}" destId="{0B948D86-7D63-4C03-956F-F8B6AFE27C3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25F93A-581C-4B18-9624-C31F733FED03}" type="doc">
      <dgm:prSet loTypeId="urn:microsoft.com/office/officeart/2005/8/layout/hierarchy2" loCatId="hierarchy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59193DAB-38C3-4111-A00E-DBDF668F1833}">
      <dgm:prSet custT="1"/>
      <dgm:spPr/>
      <dgm:t>
        <a:bodyPr/>
        <a:lstStyle/>
        <a:p>
          <a:r>
            <a:rPr lang="hr-HR" sz="2000" b="1" dirty="0"/>
            <a:t>ESIF Krediti za energetsku učinkovitost za poduzetnike</a:t>
          </a:r>
        </a:p>
      </dgm:t>
    </dgm:pt>
    <dgm:pt modelId="{2ABAF3FE-5381-4500-B93F-D927F68C2320}" type="parTrans" cxnId="{D352E259-F076-4433-A401-9B415126BDE5}">
      <dgm:prSet/>
      <dgm:spPr/>
      <dgm:t>
        <a:bodyPr/>
        <a:lstStyle/>
        <a:p>
          <a:endParaRPr lang="en-US"/>
        </a:p>
      </dgm:t>
    </dgm:pt>
    <dgm:pt modelId="{9C0A4FAE-8129-4824-8D96-B63EB895C655}" type="sibTrans" cxnId="{D352E259-F076-4433-A401-9B415126BDE5}">
      <dgm:prSet/>
      <dgm:spPr/>
      <dgm:t>
        <a:bodyPr/>
        <a:lstStyle/>
        <a:p>
          <a:endParaRPr lang="en-US"/>
        </a:p>
      </dgm:t>
    </dgm:pt>
    <dgm:pt modelId="{ABB6A4BD-26A8-4EA4-8721-77FC655C9BD0}">
      <dgm:prSet custT="1"/>
      <dgm:spPr/>
      <dgm:t>
        <a:bodyPr/>
        <a:lstStyle/>
        <a:p>
          <a:r>
            <a:rPr lang="hr-HR" sz="1800" b="1" dirty="0"/>
            <a:t>ESIF 50%</a:t>
          </a:r>
        </a:p>
      </dgm:t>
    </dgm:pt>
    <dgm:pt modelId="{87B6E43D-0FE4-43B7-B19A-D20827A6BBA9}" type="parTrans" cxnId="{B9778E58-08FB-4C93-91F5-E5970EF14A37}">
      <dgm:prSet/>
      <dgm:spPr/>
      <dgm:t>
        <a:bodyPr/>
        <a:lstStyle/>
        <a:p>
          <a:endParaRPr lang="en-US"/>
        </a:p>
      </dgm:t>
    </dgm:pt>
    <dgm:pt modelId="{86941B85-D5AD-43EC-A6D4-9108F63F0BEC}" type="sibTrans" cxnId="{B9778E58-08FB-4C93-91F5-E5970EF14A37}">
      <dgm:prSet/>
      <dgm:spPr/>
      <dgm:t>
        <a:bodyPr/>
        <a:lstStyle/>
        <a:p>
          <a:endParaRPr lang="en-US"/>
        </a:p>
      </dgm:t>
    </dgm:pt>
    <dgm:pt modelId="{955B0078-C82C-402A-9451-D50D04182F81}">
      <dgm:prSet custT="1"/>
      <dgm:spPr/>
      <dgm:t>
        <a:bodyPr/>
        <a:lstStyle/>
        <a:p>
          <a:r>
            <a:rPr lang="hr-HR" sz="1800" b="1" dirty="0"/>
            <a:t>POSLOVNE BANKE 50%</a:t>
          </a:r>
        </a:p>
      </dgm:t>
    </dgm:pt>
    <dgm:pt modelId="{EBCC61BF-10E6-4F27-BE2F-4C802C1DD8E7}" type="parTrans" cxnId="{50AB41AA-8DEC-4151-B6EE-072C58E11204}">
      <dgm:prSet/>
      <dgm:spPr/>
      <dgm:t>
        <a:bodyPr/>
        <a:lstStyle/>
        <a:p>
          <a:endParaRPr lang="en-US"/>
        </a:p>
      </dgm:t>
    </dgm:pt>
    <dgm:pt modelId="{7F907DC7-9334-4042-9079-7BA7111750F1}" type="sibTrans" cxnId="{50AB41AA-8DEC-4151-B6EE-072C58E11204}">
      <dgm:prSet/>
      <dgm:spPr/>
      <dgm:t>
        <a:bodyPr/>
        <a:lstStyle/>
        <a:p>
          <a:endParaRPr lang="en-US"/>
        </a:p>
      </dgm:t>
    </dgm:pt>
    <dgm:pt modelId="{DEEC3B8B-22CA-4029-A69C-1D3B72B76F3B}" type="pres">
      <dgm:prSet presAssocID="{0625F93A-581C-4B18-9624-C31F733FED0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2B189EC-6235-489F-908B-05CCD04E263E}" type="pres">
      <dgm:prSet presAssocID="{59193DAB-38C3-4111-A00E-DBDF668F1833}" presName="root1" presStyleCnt="0"/>
      <dgm:spPr/>
    </dgm:pt>
    <dgm:pt modelId="{C6F72360-0631-452B-8811-292C80253971}" type="pres">
      <dgm:prSet presAssocID="{59193DAB-38C3-4111-A00E-DBDF668F1833}" presName="LevelOneTextNode" presStyleLbl="node0" presStyleIdx="0" presStyleCnt="1" custScaleX="133906" custScaleY="72534">
        <dgm:presLayoutVars>
          <dgm:chPref val="3"/>
        </dgm:presLayoutVars>
      </dgm:prSet>
      <dgm:spPr>
        <a:prstGeom prst="rect">
          <a:avLst/>
        </a:prstGeom>
      </dgm:spPr>
    </dgm:pt>
    <dgm:pt modelId="{4A509A96-D5FD-439F-BEF3-297539A1AFB4}" type="pres">
      <dgm:prSet presAssocID="{59193DAB-38C3-4111-A00E-DBDF668F1833}" presName="level2hierChild" presStyleCnt="0"/>
      <dgm:spPr/>
    </dgm:pt>
    <dgm:pt modelId="{97290186-3A65-4BA9-8FC6-3AC4F0B245AE}" type="pres">
      <dgm:prSet presAssocID="{87B6E43D-0FE4-43B7-B19A-D20827A6BBA9}" presName="conn2-1" presStyleLbl="parChTrans1D2" presStyleIdx="0" presStyleCnt="2"/>
      <dgm:spPr/>
    </dgm:pt>
    <dgm:pt modelId="{64315B56-01D5-4B19-A3F3-F6CC9D8CEA45}" type="pres">
      <dgm:prSet presAssocID="{87B6E43D-0FE4-43B7-B19A-D20827A6BBA9}" presName="connTx" presStyleLbl="parChTrans1D2" presStyleIdx="0" presStyleCnt="2"/>
      <dgm:spPr/>
    </dgm:pt>
    <dgm:pt modelId="{D465A72E-9C0C-4D1F-B0B7-A393370DF1B0}" type="pres">
      <dgm:prSet presAssocID="{ABB6A4BD-26A8-4EA4-8721-77FC655C9BD0}" presName="root2" presStyleCnt="0"/>
      <dgm:spPr/>
    </dgm:pt>
    <dgm:pt modelId="{01A421EF-819A-4A26-80BE-E4ADF1A9F12A}" type="pres">
      <dgm:prSet presAssocID="{ABB6A4BD-26A8-4EA4-8721-77FC655C9BD0}" presName="LevelTwoTextNode" presStyleLbl="node2" presStyleIdx="0" presStyleCnt="2" custScaleX="78228" custScaleY="89945" custLinFactNeighborX="48" custLinFactNeighborY="2064">
        <dgm:presLayoutVars>
          <dgm:chPref val="3"/>
        </dgm:presLayoutVars>
      </dgm:prSet>
      <dgm:spPr>
        <a:prstGeom prst="ellipse">
          <a:avLst/>
        </a:prstGeom>
      </dgm:spPr>
    </dgm:pt>
    <dgm:pt modelId="{1AB90A95-6D23-4533-A2B6-A21BB3D8512A}" type="pres">
      <dgm:prSet presAssocID="{ABB6A4BD-26A8-4EA4-8721-77FC655C9BD0}" presName="level3hierChild" presStyleCnt="0"/>
      <dgm:spPr/>
    </dgm:pt>
    <dgm:pt modelId="{F37A3174-2635-46B1-A6B0-56EBD22EEDDC}" type="pres">
      <dgm:prSet presAssocID="{EBCC61BF-10E6-4F27-BE2F-4C802C1DD8E7}" presName="conn2-1" presStyleLbl="parChTrans1D2" presStyleIdx="1" presStyleCnt="2"/>
      <dgm:spPr/>
    </dgm:pt>
    <dgm:pt modelId="{8E7F7D41-F246-4F5A-BC68-C15628C81D9A}" type="pres">
      <dgm:prSet presAssocID="{EBCC61BF-10E6-4F27-BE2F-4C802C1DD8E7}" presName="connTx" presStyleLbl="parChTrans1D2" presStyleIdx="1" presStyleCnt="2"/>
      <dgm:spPr/>
    </dgm:pt>
    <dgm:pt modelId="{9DE33668-4200-4DE4-A414-C751DAC2B936}" type="pres">
      <dgm:prSet presAssocID="{955B0078-C82C-402A-9451-D50D04182F81}" presName="root2" presStyleCnt="0"/>
      <dgm:spPr/>
    </dgm:pt>
    <dgm:pt modelId="{CE4549F7-9EA6-4EA7-8A25-D5CDCCA574E4}" type="pres">
      <dgm:prSet presAssocID="{955B0078-C82C-402A-9451-D50D04182F81}" presName="LevelTwoTextNode" presStyleLbl="node2" presStyleIdx="1" presStyleCnt="2" custScaleX="78228" custScaleY="89945" custLinFactNeighborX="764" custLinFactNeighborY="561">
        <dgm:presLayoutVars>
          <dgm:chPref val="3"/>
        </dgm:presLayoutVars>
      </dgm:prSet>
      <dgm:spPr>
        <a:prstGeom prst="ellipse">
          <a:avLst/>
        </a:prstGeom>
      </dgm:spPr>
    </dgm:pt>
    <dgm:pt modelId="{16C0C784-F513-4A41-9C0F-5410A55C4F09}" type="pres">
      <dgm:prSet presAssocID="{955B0078-C82C-402A-9451-D50D04182F81}" presName="level3hierChild" presStyleCnt="0"/>
      <dgm:spPr/>
    </dgm:pt>
  </dgm:ptLst>
  <dgm:cxnLst>
    <dgm:cxn modelId="{4315131C-25D3-4720-B264-2491718E8828}" type="presOf" srcId="{87B6E43D-0FE4-43B7-B19A-D20827A6BBA9}" destId="{64315B56-01D5-4B19-A3F3-F6CC9D8CEA45}" srcOrd="1" destOrd="0" presId="urn:microsoft.com/office/officeart/2005/8/layout/hierarchy2"/>
    <dgm:cxn modelId="{B9778E58-08FB-4C93-91F5-E5970EF14A37}" srcId="{59193DAB-38C3-4111-A00E-DBDF668F1833}" destId="{ABB6A4BD-26A8-4EA4-8721-77FC655C9BD0}" srcOrd="0" destOrd="0" parTransId="{87B6E43D-0FE4-43B7-B19A-D20827A6BBA9}" sibTransId="{86941B85-D5AD-43EC-A6D4-9108F63F0BEC}"/>
    <dgm:cxn modelId="{D352E259-F076-4433-A401-9B415126BDE5}" srcId="{0625F93A-581C-4B18-9624-C31F733FED03}" destId="{59193DAB-38C3-4111-A00E-DBDF668F1833}" srcOrd="0" destOrd="0" parTransId="{2ABAF3FE-5381-4500-B93F-D927F68C2320}" sibTransId="{9C0A4FAE-8129-4824-8D96-B63EB895C655}"/>
    <dgm:cxn modelId="{C070A588-6EF2-4D98-A411-C21CFA82D96B}" type="presOf" srcId="{EBCC61BF-10E6-4F27-BE2F-4C802C1DD8E7}" destId="{F37A3174-2635-46B1-A6B0-56EBD22EEDDC}" srcOrd="0" destOrd="0" presId="urn:microsoft.com/office/officeart/2005/8/layout/hierarchy2"/>
    <dgm:cxn modelId="{06013D8B-F68E-46E5-B673-85D5ECDE1D2C}" type="presOf" srcId="{59193DAB-38C3-4111-A00E-DBDF668F1833}" destId="{C6F72360-0631-452B-8811-292C80253971}" srcOrd="0" destOrd="0" presId="urn:microsoft.com/office/officeart/2005/8/layout/hierarchy2"/>
    <dgm:cxn modelId="{1CB01A96-D045-4E86-B757-B4D0EF5CBE08}" type="presOf" srcId="{955B0078-C82C-402A-9451-D50D04182F81}" destId="{CE4549F7-9EA6-4EA7-8A25-D5CDCCA574E4}" srcOrd="0" destOrd="0" presId="urn:microsoft.com/office/officeart/2005/8/layout/hierarchy2"/>
    <dgm:cxn modelId="{50AB41AA-8DEC-4151-B6EE-072C58E11204}" srcId="{59193DAB-38C3-4111-A00E-DBDF668F1833}" destId="{955B0078-C82C-402A-9451-D50D04182F81}" srcOrd="1" destOrd="0" parTransId="{EBCC61BF-10E6-4F27-BE2F-4C802C1DD8E7}" sibTransId="{7F907DC7-9334-4042-9079-7BA7111750F1}"/>
    <dgm:cxn modelId="{C6875AB1-B951-4C2E-9459-66FFA41E2B6E}" type="presOf" srcId="{0625F93A-581C-4B18-9624-C31F733FED03}" destId="{DEEC3B8B-22CA-4029-A69C-1D3B72B76F3B}" srcOrd="0" destOrd="0" presId="urn:microsoft.com/office/officeart/2005/8/layout/hierarchy2"/>
    <dgm:cxn modelId="{F6CD23B8-6119-4FD1-B790-21B286FEC3F8}" type="presOf" srcId="{87B6E43D-0FE4-43B7-B19A-D20827A6BBA9}" destId="{97290186-3A65-4BA9-8FC6-3AC4F0B245AE}" srcOrd="0" destOrd="0" presId="urn:microsoft.com/office/officeart/2005/8/layout/hierarchy2"/>
    <dgm:cxn modelId="{83E13BD8-CBD8-44F5-8053-85CFCBAF7A4E}" type="presOf" srcId="{EBCC61BF-10E6-4F27-BE2F-4C802C1DD8E7}" destId="{8E7F7D41-F246-4F5A-BC68-C15628C81D9A}" srcOrd="1" destOrd="0" presId="urn:microsoft.com/office/officeart/2005/8/layout/hierarchy2"/>
    <dgm:cxn modelId="{B09F33DB-0FA0-4A44-ABD1-C748A65B4F1F}" type="presOf" srcId="{ABB6A4BD-26A8-4EA4-8721-77FC655C9BD0}" destId="{01A421EF-819A-4A26-80BE-E4ADF1A9F12A}" srcOrd="0" destOrd="0" presId="urn:microsoft.com/office/officeart/2005/8/layout/hierarchy2"/>
    <dgm:cxn modelId="{4C624AA4-EE46-4583-BC70-4D22ADB45DBB}" type="presParOf" srcId="{DEEC3B8B-22CA-4029-A69C-1D3B72B76F3B}" destId="{82B189EC-6235-489F-908B-05CCD04E263E}" srcOrd="0" destOrd="0" presId="urn:microsoft.com/office/officeart/2005/8/layout/hierarchy2"/>
    <dgm:cxn modelId="{52EECA28-1B5F-431E-8D29-EE5B42384BF0}" type="presParOf" srcId="{82B189EC-6235-489F-908B-05CCD04E263E}" destId="{C6F72360-0631-452B-8811-292C80253971}" srcOrd="0" destOrd="0" presId="urn:microsoft.com/office/officeart/2005/8/layout/hierarchy2"/>
    <dgm:cxn modelId="{251FFCAA-66E9-4B3B-A4FB-DBE02974A8B8}" type="presParOf" srcId="{82B189EC-6235-489F-908B-05CCD04E263E}" destId="{4A509A96-D5FD-439F-BEF3-297539A1AFB4}" srcOrd="1" destOrd="0" presId="urn:microsoft.com/office/officeart/2005/8/layout/hierarchy2"/>
    <dgm:cxn modelId="{0209D939-EA65-4B36-BFD2-0F07DF5D2561}" type="presParOf" srcId="{4A509A96-D5FD-439F-BEF3-297539A1AFB4}" destId="{97290186-3A65-4BA9-8FC6-3AC4F0B245AE}" srcOrd="0" destOrd="0" presId="urn:microsoft.com/office/officeart/2005/8/layout/hierarchy2"/>
    <dgm:cxn modelId="{42F09C7C-4163-4F26-BB31-D61A9414DD32}" type="presParOf" srcId="{97290186-3A65-4BA9-8FC6-3AC4F0B245AE}" destId="{64315B56-01D5-4B19-A3F3-F6CC9D8CEA45}" srcOrd="0" destOrd="0" presId="urn:microsoft.com/office/officeart/2005/8/layout/hierarchy2"/>
    <dgm:cxn modelId="{CAD5CFED-3338-456C-9B33-3F840FEF59B4}" type="presParOf" srcId="{4A509A96-D5FD-439F-BEF3-297539A1AFB4}" destId="{D465A72E-9C0C-4D1F-B0B7-A393370DF1B0}" srcOrd="1" destOrd="0" presId="urn:microsoft.com/office/officeart/2005/8/layout/hierarchy2"/>
    <dgm:cxn modelId="{774BF4D7-7E6E-494F-A890-01C807798541}" type="presParOf" srcId="{D465A72E-9C0C-4D1F-B0B7-A393370DF1B0}" destId="{01A421EF-819A-4A26-80BE-E4ADF1A9F12A}" srcOrd="0" destOrd="0" presId="urn:microsoft.com/office/officeart/2005/8/layout/hierarchy2"/>
    <dgm:cxn modelId="{ADFFC544-1654-4DFE-8CAC-AE8E2687898C}" type="presParOf" srcId="{D465A72E-9C0C-4D1F-B0B7-A393370DF1B0}" destId="{1AB90A95-6D23-4533-A2B6-A21BB3D8512A}" srcOrd="1" destOrd="0" presId="urn:microsoft.com/office/officeart/2005/8/layout/hierarchy2"/>
    <dgm:cxn modelId="{6C42CBD9-3978-4EE2-B39C-E8C3465D19AC}" type="presParOf" srcId="{4A509A96-D5FD-439F-BEF3-297539A1AFB4}" destId="{F37A3174-2635-46B1-A6B0-56EBD22EEDDC}" srcOrd="2" destOrd="0" presId="urn:microsoft.com/office/officeart/2005/8/layout/hierarchy2"/>
    <dgm:cxn modelId="{ECC120BA-5963-414A-AA0C-42C58501791F}" type="presParOf" srcId="{F37A3174-2635-46B1-A6B0-56EBD22EEDDC}" destId="{8E7F7D41-F246-4F5A-BC68-C15628C81D9A}" srcOrd="0" destOrd="0" presId="urn:microsoft.com/office/officeart/2005/8/layout/hierarchy2"/>
    <dgm:cxn modelId="{9ED56D08-3304-4266-A8E9-14499C7025F0}" type="presParOf" srcId="{4A509A96-D5FD-439F-BEF3-297539A1AFB4}" destId="{9DE33668-4200-4DE4-A414-C751DAC2B936}" srcOrd="3" destOrd="0" presId="urn:microsoft.com/office/officeart/2005/8/layout/hierarchy2"/>
    <dgm:cxn modelId="{CB07F872-064F-4E6D-BE21-160B75752319}" type="presParOf" srcId="{9DE33668-4200-4DE4-A414-C751DAC2B936}" destId="{CE4549F7-9EA6-4EA7-8A25-D5CDCCA574E4}" srcOrd="0" destOrd="0" presId="urn:microsoft.com/office/officeart/2005/8/layout/hierarchy2"/>
    <dgm:cxn modelId="{24AFE4DB-7DB4-45B8-9806-CF69C5D04112}" type="presParOf" srcId="{9DE33668-4200-4DE4-A414-C751DAC2B936}" destId="{16C0C784-F513-4A41-9C0F-5410A55C4F09}" srcOrd="1" destOrd="0" presId="urn:microsoft.com/office/officeart/2005/8/layout/hierarchy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2CEDC7-A78D-4C83-AE36-0CCE13E126A0}" type="doc">
      <dgm:prSet loTypeId="urn:microsoft.com/office/officeart/2005/8/layout/hProcess9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1233A80-4456-4D65-B109-D70A7C268416}">
      <dgm:prSet phldrT="[Text]" custT="1"/>
      <dgm:spPr>
        <a:solidFill>
          <a:schemeClr val="bg1"/>
        </a:solidFill>
        <a:ln>
          <a:solidFill>
            <a:srgbClr val="002060"/>
          </a:solidFill>
        </a:ln>
      </dgm:spPr>
      <dgm:t>
        <a:bodyPr/>
        <a:lstStyle/>
        <a:p>
          <a:r>
            <a:rPr lang="hr-HR" sz="1400" b="1" dirty="0">
              <a:solidFill>
                <a:schemeClr val="tx1"/>
              </a:solidFill>
            </a:rPr>
            <a:t>1. Odabir financijskih posrednika putem postupka javne nabave</a:t>
          </a:r>
        </a:p>
      </dgm:t>
    </dgm:pt>
    <dgm:pt modelId="{4A815302-7050-4788-AD20-5662906C0EEA}" type="parTrans" cxnId="{D6E25A29-1802-4FCF-8F83-6155CA933124}">
      <dgm:prSet/>
      <dgm:spPr/>
      <dgm:t>
        <a:bodyPr/>
        <a:lstStyle/>
        <a:p>
          <a:endParaRPr lang="en-US"/>
        </a:p>
      </dgm:t>
    </dgm:pt>
    <dgm:pt modelId="{2DDDB418-8FAD-496E-8523-CEB7761BBFAC}" type="sibTrans" cxnId="{D6E25A29-1802-4FCF-8F83-6155CA933124}">
      <dgm:prSet/>
      <dgm:spPr/>
      <dgm:t>
        <a:bodyPr/>
        <a:lstStyle/>
        <a:p>
          <a:endParaRPr lang="en-US"/>
        </a:p>
      </dgm:t>
    </dgm:pt>
    <dgm:pt modelId="{443F97E5-24C3-4ACA-8170-9693116E4444}">
      <dgm:prSet phldrT="[Text]" custT="1"/>
      <dgm:spPr>
        <a:solidFill>
          <a:schemeClr val="bg1"/>
        </a:solidFill>
        <a:ln>
          <a:solidFill>
            <a:srgbClr val="002060"/>
          </a:solidFill>
        </a:ln>
      </dgm:spPr>
      <dgm:t>
        <a:bodyPr/>
        <a:lstStyle/>
        <a:p>
          <a:r>
            <a:rPr lang="hr-HR" sz="1400" b="1" dirty="0">
              <a:solidFill>
                <a:schemeClr val="tx1"/>
              </a:solidFill>
              <a:latin typeface="+mn-lt"/>
              <a:cs typeface="+mn-cs"/>
            </a:rPr>
            <a:t>2</a:t>
          </a:r>
          <a:r>
            <a:rPr kumimoji="0" lang="hr-HR" sz="14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. Pregovaranje i potpisivanje Sporazuma o financiranju s odabranim financijskim posrednicima</a:t>
          </a:r>
        </a:p>
      </dgm:t>
    </dgm:pt>
    <dgm:pt modelId="{183F82F5-1D42-48FD-A0E2-42E4F7B15C09}" type="parTrans" cxnId="{D92F2BF5-7087-4073-982B-52E5BCA51885}">
      <dgm:prSet/>
      <dgm:spPr/>
      <dgm:t>
        <a:bodyPr/>
        <a:lstStyle/>
        <a:p>
          <a:endParaRPr lang="en-US"/>
        </a:p>
      </dgm:t>
    </dgm:pt>
    <dgm:pt modelId="{60B43425-12DB-4082-9C63-73FDAF3B9CD2}" type="sibTrans" cxnId="{D92F2BF5-7087-4073-982B-52E5BCA51885}">
      <dgm:prSet/>
      <dgm:spPr/>
      <dgm:t>
        <a:bodyPr/>
        <a:lstStyle/>
        <a:p>
          <a:endParaRPr lang="en-US"/>
        </a:p>
      </dgm:t>
    </dgm:pt>
    <dgm:pt modelId="{0DC6CA33-96BB-4715-A7D0-010616564646}">
      <dgm:prSet phldrT="[Text]" custT="1"/>
      <dgm:spPr>
        <a:solidFill>
          <a:schemeClr val="bg1"/>
        </a:solidFill>
        <a:ln>
          <a:solidFill>
            <a:srgbClr val="002060"/>
          </a:solidFill>
        </a:ln>
      </dgm:spPr>
      <dgm:t>
        <a:bodyPr/>
        <a:lstStyle/>
        <a:p>
          <a:r>
            <a:rPr lang="hr-HR" sz="1400" b="1" dirty="0">
              <a:solidFill>
                <a:schemeClr val="tx1"/>
              </a:solidFill>
            </a:rPr>
            <a:t>3. Provedba financijskog instrumenta „ESIF Krediti za energetsku učinkovitost za poduzetnike” </a:t>
          </a:r>
        </a:p>
      </dgm:t>
    </dgm:pt>
    <dgm:pt modelId="{8B6554E7-315C-40B8-AF4F-FA8F62E389A7}" type="parTrans" cxnId="{D4171FD9-C811-49A5-AFD4-5050C05AA128}">
      <dgm:prSet/>
      <dgm:spPr/>
      <dgm:t>
        <a:bodyPr/>
        <a:lstStyle/>
        <a:p>
          <a:endParaRPr lang="en-US"/>
        </a:p>
      </dgm:t>
    </dgm:pt>
    <dgm:pt modelId="{3AB09220-C406-46B9-AB98-BA87BEAD350E}" type="sibTrans" cxnId="{D4171FD9-C811-49A5-AFD4-5050C05AA128}">
      <dgm:prSet/>
      <dgm:spPr/>
      <dgm:t>
        <a:bodyPr/>
        <a:lstStyle/>
        <a:p>
          <a:endParaRPr lang="en-US"/>
        </a:p>
      </dgm:t>
    </dgm:pt>
    <dgm:pt modelId="{8603C0B3-054C-4978-9EBE-10590EBD6E02}" type="pres">
      <dgm:prSet presAssocID="{B82CEDC7-A78D-4C83-AE36-0CCE13E126A0}" presName="CompostProcess" presStyleCnt="0">
        <dgm:presLayoutVars>
          <dgm:dir/>
          <dgm:resizeHandles val="exact"/>
        </dgm:presLayoutVars>
      </dgm:prSet>
      <dgm:spPr/>
    </dgm:pt>
    <dgm:pt modelId="{4A523ED2-94AA-4995-87CA-C756B4A2B9A4}" type="pres">
      <dgm:prSet presAssocID="{B82CEDC7-A78D-4C83-AE36-0CCE13E126A0}" presName="arrow" presStyleLbl="bgShp" presStyleIdx="0" presStyleCnt="1" custScaleX="83077" custLinFactNeighborX="633" custLinFactNeighborY="-3"/>
      <dgm:spPr>
        <a:solidFill>
          <a:srgbClr val="002060"/>
        </a:solidFill>
        <a:ln w="38100">
          <a:solidFill>
            <a:schemeClr val="bg1"/>
          </a:solidFill>
        </a:ln>
      </dgm:spPr>
    </dgm:pt>
    <dgm:pt modelId="{81B0DC7D-54B4-4387-9E80-86291A701474}" type="pres">
      <dgm:prSet presAssocID="{B82CEDC7-A78D-4C83-AE36-0CCE13E126A0}" presName="linearProcess" presStyleCnt="0"/>
      <dgm:spPr/>
    </dgm:pt>
    <dgm:pt modelId="{B7355262-C95C-4166-AB18-A54132C369D5}" type="pres">
      <dgm:prSet presAssocID="{21233A80-4456-4D65-B109-D70A7C268416}" presName="textNode" presStyleLbl="node1" presStyleIdx="0" presStyleCnt="3" custScaleX="61618" custLinFactNeighborX="-11927" custLinFactNeighborY="242">
        <dgm:presLayoutVars>
          <dgm:bulletEnabled val="1"/>
        </dgm:presLayoutVars>
      </dgm:prSet>
      <dgm:spPr>
        <a:prstGeom prst="rect">
          <a:avLst/>
        </a:prstGeom>
      </dgm:spPr>
    </dgm:pt>
    <dgm:pt modelId="{479133A4-80F7-462B-BFA5-64868B065FD7}" type="pres">
      <dgm:prSet presAssocID="{2DDDB418-8FAD-496E-8523-CEB7761BBFAC}" presName="sibTrans" presStyleCnt="0"/>
      <dgm:spPr/>
    </dgm:pt>
    <dgm:pt modelId="{54860D61-34D2-4F65-A49B-3506302CD083}" type="pres">
      <dgm:prSet presAssocID="{443F97E5-24C3-4ACA-8170-9693116E4444}" presName="textNode" presStyleLbl="node1" presStyleIdx="1" presStyleCnt="3" custScaleX="61618" custLinFactNeighborX="-92826" custLinFactNeighborY="676">
        <dgm:presLayoutVars>
          <dgm:bulletEnabled val="1"/>
        </dgm:presLayoutVars>
      </dgm:prSet>
      <dgm:spPr>
        <a:prstGeom prst="rect">
          <a:avLst/>
        </a:prstGeom>
      </dgm:spPr>
    </dgm:pt>
    <dgm:pt modelId="{36D71089-4AB6-49F8-B277-E878BCE817E5}" type="pres">
      <dgm:prSet presAssocID="{60B43425-12DB-4082-9C63-73FDAF3B9CD2}" presName="sibTrans" presStyleCnt="0"/>
      <dgm:spPr/>
    </dgm:pt>
    <dgm:pt modelId="{34B6ED23-DB04-49C3-A7C4-5170E7A04E57}" type="pres">
      <dgm:prSet presAssocID="{0DC6CA33-96BB-4715-A7D0-010616564646}" presName="textNode" presStyleLbl="node1" presStyleIdx="2" presStyleCnt="3" custScaleX="61618" custLinFactX="-12771" custLinFactNeighborX="-100000" custLinFactNeighborY="1543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D6E25A29-1802-4FCF-8F83-6155CA933124}" srcId="{B82CEDC7-A78D-4C83-AE36-0CCE13E126A0}" destId="{21233A80-4456-4D65-B109-D70A7C268416}" srcOrd="0" destOrd="0" parTransId="{4A815302-7050-4788-AD20-5662906C0EEA}" sibTransId="{2DDDB418-8FAD-496E-8523-CEB7761BBFAC}"/>
    <dgm:cxn modelId="{69B41F62-A68F-4520-AE05-5FFD213476D6}" type="presOf" srcId="{B82CEDC7-A78D-4C83-AE36-0CCE13E126A0}" destId="{8603C0B3-054C-4978-9EBE-10590EBD6E02}" srcOrd="0" destOrd="0" presId="urn:microsoft.com/office/officeart/2005/8/layout/hProcess9"/>
    <dgm:cxn modelId="{BDDCFD83-1C6C-498C-A139-FE9CE8C2A487}" type="presOf" srcId="{443F97E5-24C3-4ACA-8170-9693116E4444}" destId="{54860D61-34D2-4F65-A49B-3506302CD083}" srcOrd="0" destOrd="0" presId="urn:microsoft.com/office/officeart/2005/8/layout/hProcess9"/>
    <dgm:cxn modelId="{0F2F9087-4B1F-448D-A5B1-2DA466000465}" type="presOf" srcId="{0DC6CA33-96BB-4715-A7D0-010616564646}" destId="{34B6ED23-DB04-49C3-A7C4-5170E7A04E57}" srcOrd="0" destOrd="0" presId="urn:microsoft.com/office/officeart/2005/8/layout/hProcess9"/>
    <dgm:cxn modelId="{D4171FD9-C811-49A5-AFD4-5050C05AA128}" srcId="{B82CEDC7-A78D-4C83-AE36-0CCE13E126A0}" destId="{0DC6CA33-96BB-4715-A7D0-010616564646}" srcOrd="2" destOrd="0" parTransId="{8B6554E7-315C-40B8-AF4F-FA8F62E389A7}" sibTransId="{3AB09220-C406-46B9-AB98-BA87BEAD350E}"/>
    <dgm:cxn modelId="{112089DA-86C9-4C89-9DF5-7398B28FE4DB}" type="presOf" srcId="{21233A80-4456-4D65-B109-D70A7C268416}" destId="{B7355262-C95C-4166-AB18-A54132C369D5}" srcOrd="0" destOrd="0" presId="urn:microsoft.com/office/officeart/2005/8/layout/hProcess9"/>
    <dgm:cxn modelId="{D92F2BF5-7087-4073-982B-52E5BCA51885}" srcId="{B82CEDC7-A78D-4C83-AE36-0CCE13E126A0}" destId="{443F97E5-24C3-4ACA-8170-9693116E4444}" srcOrd="1" destOrd="0" parTransId="{183F82F5-1D42-48FD-A0E2-42E4F7B15C09}" sibTransId="{60B43425-12DB-4082-9C63-73FDAF3B9CD2}"/>
    <dgm:cxn modelId="{C6590461-88B4-4607-9028-3AB6301CFCF4}" type="presParOf" srcId="{8603C0B3-054C-4978-9EBE-10590EBD6E02}" destId="{4A523ED2-94AA-4995-87CA-C756B4A2B9A4}" srcOrd="0" destOrd="0" presId="urn:microsoft.com/office/officeart/2005/8/layout/hProcess9"/>
    <dgm:cxn modelId="{175D9747-072C-45FB-9891-9102D779C726}" type="presParOf" srcId="{8603C0B3-054C-4978-9EBE-10590EBD6E02}" destId="{81B0DC7D-54B4-4387-9E80-86291A701474}" srcOrd="1" destOrd="0" presId="urn:microsoft.com/office/officeart/2005/8/layout/hProcess9"/>
    <dgm:cxn modelId="{A53524B5-5567-4EF1-8DBE-851A075424D5}" type="presParOf" srcId="{81B0DC7D-54B4-4387-9E80-86291A701474}" destId="{B7355262-C95C-4166-AB18-A54132C369D5}" srcOrd="0" destOrd="0" presId="urn:microsoft.com/office/officeart/2005/8/layout/hProcess9"/>
    <dgm:cxn modelId="{AD91A0EE-0405-44DD-9776-6C6DD7F29EDB}" type="presParOf" srcId="{81B0DC7D-54B4-4387-9E80-86291A701474}" destId="{479133A4-80F7-462B-BFA5-64868B065FD7}" srcOrd="1" destOrd="0" presId="urn:microsoft.com/office/officeart/2005/8/layout/hProcess9"/>
    <dgm:cxn modelId="{2EBD7C50-6E81-474B-A672-C0D1E771354D}" type="presParOf" srcId="{81B0DC7D-54B4-4387-9E80-86291A701474}" destId="{54860D61-34D2-4F65-A49B-3506302CD083}" srcOrd="2" destOrd="0" presId="urn:microsoft.com/office/officeart/2005/8/layout/hProcess9"/>
    <dgm:cxn modelId="{E3FF4D14-55A7-472F-A93E-8F0A2E46BCCB}" type="presParOf" srcId="{81B0DC7D-54B4-4387-9E80-86291A701474}" destId="{36D71089-4AB6-49F8-B277-E878BCE817E5}" srcOrd="3" destOrd="0" presId="urn:microsoft.com/office/officeart/2005/8/layout/hProcess9"/>
    <dgm:cxn modelId="{C8164169-7FF8-401A-955F-6459BD25D168}" type="presParOf" srcId="{81B0DC7D-54B4-4387-9E80-86291A701474}" destId="{34B6ED23-DB04-49C3-A7C4-5170E7A04E57}" srcOrd="4" destOrd="0" presId="urn:microsoft.com/office/officeart/2005/8/layout/hProcess9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6C9CA-A77C-4B9B-988C-B0C089684AC9}">
      <dsp:nvSpPr>
        <dsp:cNvPr id="0" name=""/>
        <dsp:cNvSpPr/>
      </dsp:nvSpPr>
      <dsp:spPr>
        <a:xfrm>
          <a:off x="206472" y="2488734"/>
          <a:ext cx="11104695" cy="8032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/>
            <a:t>Ukupno raspoloživi iznos namijenjen za provedbu ovog financijskog instrumenta iznosi </a:t>
          </a:r>
          <a:r>
            <a:rPr lang="hr-HR" sz="1800" b="1" kern="1200" dirty="0">
              <a:solidFill>
                <a:srgbClr val="FF0000"/>
              </a:solidFill>
            </a:rPr>
            <a:t>266.000.000 HRK</a:t>
          </a:r>
          <a:r>
            <a:rPr lang="hr-HR" sz="1800" b="1" kern="1200" dirty="0"/>
            <a:t>, od čega je 152.000.000 HRK namijenjeno za provedbu SC 4b1, a 114.000.000 HRK za provedbu SC 4b2.</a:t>
          </a:r>
        </a:p>
      </dsp:txBody>
      <dsp:txXfrm>
        <a:off x="206472" y="2488734"/>
        <a:ext cx="11104695" cy="803260"/>
      </dsp:txXfrm>
    </dsp:sp>
    <dsp:sp modelId="{2ABBAFB2-7610-4982-8A5C-9977A8A67305}">
      <dsp:nvSpPr>
        <dsp:cNvPr id="0" name=""/>
        <dsp:cNvSpPr/>
      </dsp:nvSpPr>
      <dsp:spPr>
        <a:xfrm>
          <a:off x="208680" y="949715"/>
          <a:ext cx="1239465" cy="1452405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43000" r="-4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F22D86-321A-44C3-AE39-1178E83D2F77}">
      <dsp:nvSpPr>
        <dsp:cNvPr id="0" name=""/>
        <dsp:cNvSpPr/>
      </dsp:nvSpPr>
      <dsp:spPr>
        <a:xfrm>
          <a:off x="1505646" y="949715"/>
          <a:ext cx="9827911" cy="14524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Financira se sredstvima Europskog fonda za regionalni razvoj kroz Operativni program „Konkurentnost i kohezija 2014.-2020.”, Prioritetnu os 4 „Promicanje energetske učinkovitosti i obnovljivih izvora energije“, </a:t>
          </a:r>
          <a:r>
            <a:rPr lang="hr-HR" sz="1800" b="1" kern="1200" dirty="0">
              <a:solidFill>
                <a:srgbClr val="FF0000"/>
              </a:solidFill>
            </a:rPr>
            <a:t>Specifičnog cilja 4b1 – „Povećanje energetske učinkovitosti i korištenja obnovljivih izvora energije u proizvodnim industrijama” </a:t>
          </a:r>
          <a:r>
            <a:rPr lang="hr-HR" sz="1800" b="0" kern="1200" dirty="0"/>
            <a:t>i</a:t>
          </a:r>
          <a:r>
            <a:rPr lang="hr-HR" sz="1800" b="1" kern="1200" dirty="0"/>
            <a:t> </a:t>
          </a:r>
          <a:r>
            <a:rPr lang="hr-HR" sz="1800" b="1" kern="1200" dirty="0">
              <a:solidFill>
                <a:srgbClr val="FF0000"/>
              </a:solidFill>
            </a:rPr>
            <a:t>Specifičnog cilja 4b2 – „Povećanje energetske učinkovitosti i korištenja obnovljivih izvora energije u uslužnom sektoru (turizam, trgovina)”</a:t>
          </a:r>
          <a:r>
            <a:rPr lang="hr-HR" sz="1800" b="1" kern="1200" dirty="0">
              <a:solidFill>
                <a:schemeClr val="tx1"/>
              </a:solidFill>
            </a:rPr>
            <a:t>.</a:t>
          </a:r>
          <a:r>
            <a:rPr lang="hr-HR" sz="1800" b="1" kern="1200" dirty="0">
              <a:solidFill>
                <a:srgbClr val="FF0000"/>
              </a:solidFill>
            </a:rPr>
            <a:t> </a:t>
          </a:r>
          <a:endParaRPr lang="hr-HR" sz="1800" kern="1200" dirty="0">
            <a:solidFill>
              <a:srgbClr val="FF0000"/>
            </a:solidFill>
          </a:endParaRPr>
        </a:p>
      </dsp:txBody>
      <dsp:txXfrm>
        <a:off x="1505646" y="949715"/>
        <a:ext cx="9827911" cy="14524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4F3BB-9EEC-42E5-BDFD-FD45AE21537B}">
      <dsp:nvSpPr>
        <dsp:cNvPr id="0" name=""/>
        <dsp:cNvSpPr/>
      </dsp:nvSpPr>
      <dsp:spPr>
        <a:xfrm rot="5400000">
          <a:off x="5841892" y="-2550405"/>
          <a:ext cx="598766" cy="578002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>
              <a:solidFill>
                <a:schemeClr val="tx1"/>
              </a:solidFill>
            </a:rPr>
            <a:t>Upravljačko tijelo Operativnog programa „Konkurentnost i kohezija 2014.-2020.”</a:t>
          </a:r>
        </a:p>
      </dsp:txBody>
      <dsp:txXfrm rot="-5400000">
        <a:off x="3251263" y="40224"/>
        <a:ext cx="5780024" cy="598766"/>
      </dsp:txXfrm>
    </dsp:sp>
    <dsp:sp modelId="{E18DF7BF-D068-4D19-A45E-997589D5A115}">
      <dsp:nvSpPr>
        <dsp:cNvPr id="0" name=""/>
        <dsp:cNvSpPr/>
      </dsp:nvSpPr>
      <dsp:spPr>
        <a:xfrm>
          <a:off x="0" y="1406"/>
          <a:ext cx="3251263" cy="676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>
              <a:solidFill>
                <a:schemeClr val="tx1"/>
              </a:solidFill>
            </a:rPr>
            <a:t>MRRFEU</a:t>
          </a:r>
          <a:endParaRPr lang="hr-HR" sz="2400" kern="1200" dirty="0">
            <a:solidFill>
              <a:schemeClr val="tx1"/>
            </a:solidFill>
          </a:endParaRPr>
        </a:p>
      </dsp:txBody>
      <dsp:txXfrm>
        <a:off x="0" y="1406"/>
        <a:ext cx="3251263" cy="676400"/>
      </dsp:txXfrm>
    </dsp:sp>
    <dsp:sp modelId="{C83E02F9-A94D-4D56-A560-70F9E6523AAB}">
      <dsp:nvSpPr>
        <dsp:cNvPr id="0" name=""/>
        <dsp:cNvSpPr/>
      </dsp:nvSpPr>
      <dsp:spPr>
        <a:xfrm rot="5400000">
          <a:off x="5821625" y="-1840184"/>
          <a:ext cx="639301" cy="578002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>
              <a:solidFill>
                <a:schemeClr val="tx1"/>
              </a:solidFill>
            </a:rPr>
            <a:t>Posredničko tijelo razine 1</a:t>
          </a:r>
        </a:p>
      </dsp:txBody>
      <dsp:txXfrm rot="-5400000">
        <a:off x="3251264" y="730177"/>
        <a:ext cx="5780024" cy="639301"/>
      </dsp:txXfrm>
    </dsp:sp>
    <dsp:sp modelId="{20B1071F-D784-4D0E-9812-3EE25C489009}">
      <dsp:nvSpPr>
        <dsp:cNvPr id="0" name=""/>
        <dsp:cNvSpPr/>
      </dsp:nvSpPr>
      <dsp:spPr>
        <a:xfrm>
          <a:off x="0" y="711626"/>
          <a:ext cx="3251263" cy="676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>
              <a:solidFill>
                <a:schemeClr val="tx1"/>
              </a:solidFill>
            </a:rPr>
            <a:t>MZOE</a:t>
          </a:r>
          <a:endParaRPr lang="hr-HR" sz="2400" kern="1200">
            <a:solidFill>
              <a:schemeClr val="tx1"/>
            </a:solidFill>
          </a:endParaRPr>
        </a:p>
      </dsp:txBody>
      <dsp:txXfrm>
        <a:off x="0" y="711626"/>
        <a:ext cx="3251263" cy="676400"/>
      </dsp:txXfrm>
    </dsp:sp>
    <dsp:sp modelId="{3F3E473B-17E9-474A-97DA-C4AF76553BF0}">
      <dsp:nvSpPr>
        <dsp:cNvPr id="0" name=""/>
        <dsp:cNvSpPr/>
      </dsp:nvSpPr>
      <dsp:spPr>
        <a:xfrm rot="5400000">
          <a:off x="5832223" y="-1129964"/>
          <a:ext cx="618105" cy="578002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>
              <a:solidFill>
                <a:schemeClr val="tx1"/>
              </a:solidFill>
            </a:rPr>
            <a:t>Upravitelj Fonda sredstava ESIF-a </a:t>
          </a:r>
        </a:p>
      </dsp:txBody>
      <dsp:txXfrm rot="-5400000">
        <a:off x="3251264" y="1450995"/>
        <a:ext cx="5780024" cy="618105"/>
      </dsp:txXfrm>
    </dsp:sp>
    <dsp:sp modelId="{841049AB-A52B-4C96-B29B-F07B234D1B20}">
      <dsp:nvSpPr>
        <dsp:cNvPr id="0" name=""/>
        <dsp:cNvSpPr/>
      </dsp:nvSpPr>
      <dsp:spPr>
        <a:xfrm>
          <a:off x="0" y="1421847"/>
          <a:ext cx="3251263" cy="676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>
              <a:solidFill>
                <a:schemeClr val="tx1"/>
              </a:solidFill>
            </a:rPr>
            <a:t>HBOR</a:t>
          </a:r>
          <a:endParaRPr lang="hr-HR" sz="2400" kern="1200">
            <a:solidFill>
              <a:schemeClr val="tx1"/>
            </a:solidFill>
          </a:endParaRPr>
        </a:p>
      </dsp:txBody>
      <dsp:txXfrm>
        <a:off x="0" y="1421847"/>
        <a:ext cx="3251263" cy="676400"/>
      </dsp:txXfrm>
    </dsp:sp>
    <dsp:sp modelId="{E34A8136-FB1F-4615-8F27-727CAC3F0C84}">
      <dsp:nvSpPr>
        <dsp:cNvPr id="0" name=""/>
        <dsp:cNvSpPr/>
      </dsp:nvSpPr>
      <dsp:spPr>
        <a:xfrm rot="5400000">
          <a:off x="5832704" y="-419743"/>
          <a:ext cx="617142" cy="578002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>
              <a:solidFill>
                <a:schemeClr val="tx1"/>
              </a:solidFill>
            </a:rPr>
            <a:t>Financijski posrednici</a:t>
          </a:r>
        </a:p>
      </dsp:txBody>
      <dsp:txXfrm rot="-5400000">
        <a:off x="3251263" y="2161698"/>
        <a:ext cx="5780024" cy="617142"/>
      </dsp:txXfrm>
    </dsp:sp>
    <dsp:sp modelId="{F0775328-D1E5-455C-B45A-2CE35E71972F}">
      <dsp:nvSpPr>
        <dsp:cNvPr id="0" name=""/>
        <dsp:cNvSpPr/>
      </dsp:nvSpPr>
      <dsp:spPr>
        <a:xfrm>
          <a:off x="0" y="2132068"/>
          <a:ext cx="3251263" cy="676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>
              <a:solidFill>
                <a:schemeClr val="tx1"/>
              </a:solidFill>
            </a:rPr>
            <a:t>POSLOVNE BANKE</a:t>
          </a:r>
          <a:endParaRPr lang="hr-HR" sz="2400" kern="1200">
            <a:solidFill>
              <a:schemeClr val="tx1"/>
            </a:solidFill>
          </a:endParaRPr>
        </a:p>
      </dsp:txBody>
      <dsp:txXfrm>
        <a:off x="0" y="2132068"/>
        <a:ext cx="3251263" cy="676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F7879-C754-43BE-BF00-571321A69035}">
      <dsp:nvSpPr>
        <dsp:cNvPr id="0" name=""/>
        <dsp:cNvSpPr/>
      </dsp:nvSpPr>
      <dsp:spPr>
        <a:xfrm>
          <a:off x="348" y="28"/>
          <a:ext cx="11150967" cy="8790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1" kern="1200" dirty="0">
              <a:solidFill>
                <a:srgbClr val="FF0000"/>
              </a:solidFill>
            </a:rPr>
            <a:t>Cilj financijskog instrumenta čiji su krajnji primatelji:</a:t>
          </a:r>
        </a:p>
      </dsp:txBody>
      <dsp:txXfrm>
        <a:off x="348" y="28"/>
        <a:ext cx="11150967" cy="879003"/>
      </dsp:txXfrm>
    </dsp:sp>
    <dsp:sp modelId="{3AE9462F-7E65-4EE0-B43E-071C427E304D}">
      <dsp:nvSpPr>
        <dsp:cNvPr id="0" name=""/>
        <dsp:cNvSpPr/>
      </dsp:nvSpPr>
      <dsp:spPr>
        <a:xfrm rot="5400000">
          <a:off x="6546424" y="-2399221"/>
          <a:ext cx="1217021" cy="801314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200" kern="1200" dirty="0"/>
            <a:t>poduprijeti </a:t>
          </a:r>
          <a:r>
            <a:rPr lang="hr-HR" sz="1200" b="1" kern="1200" dirty="0"/>
            <a:t>smanjenje potrošnje</a:t>
          </a:r>
          <a:r>
            <a:rPr lang="hr-HR" sz="1200" kern="1200" dirty="0"/>
            <a:t> </a:t>
          </a:r>
          <a:r>
            <a:rPr lang="hr-HR" sz="1200" b="1" kern="1200" dirty="0"/>
            <a:t>isporučene energije industrijskog poduzeća</a:t>
          </a:r>
          <a:r>
            <a:rPr lang="hr-HR" sz="1200" kern="1200" dirty="0"/>
            <a:t>, kroz provedbu aktivnosti (mjera) energetske učinkovitosti i/ili aktivnosti (mjera) za korištenje obnovljivih izvora energije koje u </a:t>
          </a:r>
          <a:r>
            <a:rPr lang="hr-HR" sz="1200" b="1" kern="1200" dirty="0"/>
            <a:t>proizvodnim pogonima</a:t>
          </a:r>
          <a:r>
            <a:rPr lang="hr-HR" sz="1200" kern="1200" dirty="0"/>
            <a:t> donose smanjenje potrošnje isporučene energije industrijskog poduzeća od minimalno 20% u odnosu na referentnu isporučenu energiju, u odnosu na potrošnju isporučene energije prije provedbe mjera. 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200" kern="1200" dirty="0"/>
            <a:t>poduprijeti provedbu mjera energetske učinkovitosti i ugradnje opreme za korištenje obnovljivih izvora energije koje će </a:t>
          </a:r>
          <a:r>
            <a:rPr lang="hr-HR" sz="1200" b="1" kern="1200" dirty="0"/>
            <a:t>u zgradama pratećih proizvodnom pogonu</a:t>
          </a:r>
          <a:r>
            <a:rPr lang="hr-HR" sz="1200" kern="1200" dirty="0"/>
            <a:t> dovesti do smanjenja potrošnje isporučene energije za grijanje/hlađenje od najmanje 40% u odnosu na potrošnju isporučene energije prije provedbe mjera. </a:t>
          </a:r>
        </a:p>
      </dsp:txBody>
      <dsp:txXfrm rot="-5400000">
        <a:off x="3148360" y="998843"/>
        <a:ext cx="8013149" cy="1217021"/>
      </dsp:txXfrm>
    </dsp:sp>
    <dsp:sp modelId="{F89F0506-AAE5-4C07-95CF-C3083AE1DE1A}">
      <dsp:nvSpPr>
        <dsp:cNvPr id="0" name=""/>
        <dsp:cNvSpPr/>
      </dsp:nvSpPr>
      <dsp:spPr>
        <a:xfrm>
          <a:off x="348" y="945242"/>
          <a:ext cx="3148012" cy="13242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/>
            <a:t>1. Poduzeća registrirana za obavljanje djelatnosti proizvodne industrije</a:t>
          </a:r>
          <a:r>
            <a:rPr lang="hr-HR" sz="2000" kern="1200" dirty="0"/>
            <a:t> </a:t>
          </a:r>
        </a:p>
      </dsp:txBody>
      <dsp:txXfrm>
        <a:off x="348" y="945242"/>
        <a:ext cx="3148012" cy="1324219"/>
      </dsp:txXfrm>
    </dsp:sp>
    <dsp:sp modelId="{0B948D86-7D63-4C03-956F-F8B6AFE27C35}">
      <dsp:nvSpPr>
        <dsp:cNvPr id="0" name=""/>
        <dsp:cNvSpPr/>
      </dsp:nvSpPr>
      <dsp:spPr>
        <a:xfrm rot="5400000">
          <a:off x="6589244" y="-1008791"/>
          <a:ext cx="1131381" cy="801314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/>
            <a:t>poduprijeti </a:t>
          </a:r>
          <a:r>
            <a:rPr lang="hr-HR" sz="1400" b="1" kern="1200" dirty="0"/>
            <a:t>smanjenje potrošnje</a:t>
          </a:r>
          <a:r>
            <a:rPr lang="hr-HR" sz="1400" kern="1200" dirty="0"/>
            <a:t> </a:t>
          </a:r>
          <a:r>
            <a:rPr lang="hr-HR" sz="1400" b="1" kern="1200" dirty="0"/>
            <a:t>isporučene energije uslužnog poduzeća</a:t>
          </a:r>
          <a:r>
            <a:rPr lang="hr-HR" sz="1400" kern="1200" dirty="0"/>
            <a:t>, kroz provedbu aktivnosti (mjera) energetske učinkovitosti i/ili aktivnosti (mjera) za korištenje obnovljivih izvora energije koje </a:t>
          </a:r>
          <a:r>
            <a:rPr lang="hr-HR" sz="1400" b="1" kern="1200" dirty="0"/>
            <a:t>energetski troškovnoj cjelini uslužnog poduzeća</a:t>
          </a:r>
          <a:r>
            <a:rPr lang="hr-HR" sz="1400" kern="1200" dirty="0"/>
            <a:t> donose smanjenje potrošnje isporučene energije od minimalno 20% u odnosu na referentnu isporučenu energiju odnosno u odnosu na potrošnju isporučene energije prije provedbe mjera.</a:t>
          </a:r>
        </a:p>
      </dsp:txBody>
      <dsp:txXfrm rot="-5400000">
        <a:off x="3148360" y="2432093"/>
        <a:ext cx="8013149" cy="1131381"/>
      </dsp:txXfrm>
    </dsp:sp>
    <dsp:sp modelId="{0C8D68BE-7250-4090-A10E-9DB5D92F1A49}">
      <dsp:nvSpPr>
        <dsp:cNvPr id="0" name=""/>
        <dsp:cNvSpPr/>
      </dsp:nvSpPr>
      <dsp:spPr>
        <a:xfrm>
          <a:off x="348" y="2335673"/>
          <a:ext cx="3148012" cy="13242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/>
            <a:t>2. Poduzeća registrirana za obavljanje uslužne djelatnosti (turizam, trgovina) </a:t>
          </a:r>
          <a:endParaRPr lang="hr-HR" sz="2000" kern="1200" dirty="0"/>
        </a:p>
      </dsp:txBody>
      <dsp:txXfrm>
        <a:off x="348" y="2335673"/>
        <a:ext cx="3148012" cy="13242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72360-0631-452B-8811-292C80253971}">
      <dsp:nvSpPr>
        <dsp:cNvPr id="0" name=""/>
        <dsp:cNvSpPr/>
      </dsp:nvSpPr>
      <dsp:spPr>
        <a:xfrm>
          <a:off x="3987" y="1194119"/>
          <a:ext cx="3455871" cy="9359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/>
            <a:t>ESIF Krediti za energetsku učinkovitost za poduzetnike</a:t>
          </a:r>
        </a:p>
      </dsp:txBody>
      <dsp:txXfrm>
        <a:off x="3987" y="1194119"/>
        <a:ext cx="3455871" cy="935985"/>
      </dsp:txXfrm>
    </dsp:sp>
    <dsp:sp modelId="{97290186-3A65-4BA9-8FC6-3AC4F0B245AE}">
      <dsp:nvSpPr>
        <dsp:cNvPr id="0" name=""/>
        <dsp:cNvSpPr/>
      </dsp:nvSpPr>
      <dsp:spPr>
        <a:xfrm rot="19668942">
          <a:off x="3366032" y="1301937"/>
          <a:ext cx="1221220" cy="69873"/>
        </a:xfrm>
        <a:custGeom>
          <a:avLst/>
          <a:gdLst/>
          <a:ahLst/>
          <a:cxnLst/>
          <a:rect l="0" t="0" r="0" b="0"/>
          <a:pathLst>
            <a:path>
              <a:moveTo>
                <a:pt x="0" y="34936"/>
              </a:moveTo>
              <a:lnTo>
                <a:pt x="1221220" y="3493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46112" y="1306343"/>
        <a:ext cx="61061" cy="61061"/>
      </dsp:txXfrm>
    </dsp:sp>
    <dsp:sp modelId="{01A421EF-819A-4A26-80BE-E4ADF1A9F12A}">
      <dsp:nvSpPr>
        <dsp:cNvPr id="0" name=""/>
        <dsp:cNvSpPr/>
      </dsp:nvSpPr>
      <dsp:spPr>
        <a:xfrm>
          <a:off x="4493425" y="431306"/>
          <a:ext cx="2018923" cy="116065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/>
            <a:t>ESIF 50%</a:t>
          </a:r>
        </a:p>
      </dsp:txBody>
      <dsp:txXfrm>
        <a:off x="4789089" y="601280"/>
        <a:ext cx="1427595" cy="820710"/>
      </dsp:txXfrm>
    </dsp:sp>
    <dsp:sp modelId="{F37A3174-2635-46B1-A6B0-56EBD22EEDDC}">
      <dsp:nvSpPr>
        <dsp:cNvPr id="0" name=""/>
        <dsp:cNvSpPr/>
      </dsp:nvSpPr>
      <dsp:spPr>
        <a:xfrm rot="2006370">
          <a:off x="3357073" y="1969350"/>
          <a:ext cx="1241887" cy="69873"/>
        </a:xfrm>
        <a:custGeom>
          <a:avLst/>
          <a:gdLst/>
          <a:ahLst/>
          <a:cxnLst/>
          <a:rect l="0" t="0" r="0" b="0"/>
          <a:pathLst>
            <a:path>
              <a:moveTo>
                <a:pt x="0" y="34936"/>
              </a:moveTo>
              <a:lnTo>
                <a:pt x="1241887" y="3493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46969" y="1973240"/>
        <a:ext cx="62094" cy="62094"/>
      </dsp:txXfrm>
    </dsp:sp>
    <dsp:sp modelId="{CE4549F7-9EA6-4EA7-8A25-D5CDCCA574E4}">
      <dsp:nvSpPr>
        <dsp:cNvPr id="0" name=""/>
        <dsp:cNvSpPr/>
      </dsp:nvSpPr>
      <dsp:spPr>
        <a:xfrm>
          <a:off x="4496174" y="1766132"/>
          <a:ext cx="2018923" cy="116065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/>
            <a:t>POSLOVNE BANKE 50%</a:t>
          </a:r>
        </a:p>
      </dsp:txBody>
      <dsp:txXfrm>
        <a:off x="4791838" y="1936106"/>
        <a:ext cx="1427595" cy="8207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23ED2-94AA-4995-87CA-C756B4A2B9A4}">
      <dsp:nvSpPr>
        <dsp:cNvPr id="0" name=""/>
        <dsp:cNvSpPr/>
      </dsp:nvSpPr>
      <dsp:spPr>
        <a:xfrm>
          <a:off x="1730748" y="0"/>
          <a:ext cx="8024622" cy="4416013"/>
        </a:xfrm>
        <a:prstGeom prst="rightArrow">
          <a:avLst/>
        </a:prstGeom>
        <a:solidFill>
          <a:srgbClr val="002060"/>
        </a:solidFill>
        <a:ln w="38100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355262-C95C-4166-AB18-A54132C369D5}">
      <dsp:nvSpPr>
        <dsp:cNvPr id="0" name=""/>
        <dsp:cNvSpPr/>
      </dsp:nvSpPr>
      <dsp:spPr>
        <a:xfrm>
          <a:off x="1894981" y="1329078"/>
          <a:ext cx="2100650" cy="1766405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>
              <a:solidFill>
                <a:schemeClr val="tx1"/>
              </a:solidFill>
            </a:rPr>
            <a:t>1. Odabir financijskih posrednika putem postupka javne nabave</a:t>
          </a:r>
        </a:p>
      </dsp:txBody>
      <dsp:txXfrm>
        <a:off x="1894981" y="1329078"/>
        <a:ext cx="2100650" cy="1766405"/>
      </dsp:txXfrm>
    </dsp:sp>
    <dsp:sp modelId="{54860D61-34D2-4F65-A49B-3506302CD083}">
      <dsp:nvSpPr>
        <dsp:cNvPr id="0" name=""/>
        <dsp:cNvSpPr/>
      </dsp:nvSpPr>
      <dsp:spPr>
        <a:xfrm>
          <a:off x="4104162" y="1336744"/>
          <a:ext cx="2100650" cy="1766405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>
              <a:solidFill>
                <a:schemeClr val="tx1"/>
              </a:solidFill>
              <a:latin typeface="+mn-lt"/>
              <a:cs typeface="+mn-cs"/>
            </a:rPr>
            <a:t>2</a:t>
          </a:r>
          <a:r>
            <a:rPr kumimoji="0" lang="hr-HR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. Pregovaranje i potpisivanje Sporazuma o financiranju s odabranim financijskim posrednicima</a:t>
          </a:r>
        </a:p>
      </dsp:txBody>
      <dsp:txXfrm>
        <a:off x="4104162" y="1336744"/>
        <a:ext cx="2100650" cy="1766405"/>
      </dsp:txXfrm>
    </dsp:sp>
    <dsp:sp modelId="{34B6ED23-DB04-49C3-A7C4-5170E7A04E57}">
      <dsp:nvSpPr>
        <dsp:cNvPr id="0" name=""/>
        <dsp:cNvSpPr/>
      </dsp:nvSpPr>
      <dsp:spPr>
        <a:xfrm>
          <a:off x="6296859" y="1352059"/>
          <a:ext cx="2100650" cy="1766405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>
              <a:solidFill>
                <a:schemeClr val="tx1"/>
              </a:solidFill>
            </a:rPr>
            <a:t>3. Provedba financijskog instrumenta „ESIF Krediti za energetsku učinkovitost za poduzetnike” </a:t>
          </a:r>
        </a:p>
      </dsp:txBody>
      <dsp:txXfrm>
        <a:off x="6296859" y="1352059"/>
        <a:ext cx="2100650" cy="1766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CCF26-73BF-4610-88D1-F22D4A77ECBD}" type="datetimeFigureOut">
              <a:rPr lang="hr-HR" smtClean="0"/>
              <a:t>06.03.20.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AC945-5446-41A9-8DD9-63A63397E4D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6925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58AAF-7245-438E-A78D-D6059D9B9321}" type="datetimeFigureOut">
              <a:rPr lang="hr-HR" smtClean="0"/>
              <a:t>06.03.20.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3374B-92AD-439E-A949-F3E08F0BC91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724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3374B-92AD-439E-A949-F3E08F0BC916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98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6E067-E806-4A4D-92CD-4B8DE05C9DE9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6153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r-HR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područja </a:t>
            </a:r>
            <a:r>
              <a:rPr lang="hr-HR" sz="105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proizvodne industrije</a:t>
            </a:r>
            <a:r>
              <a:rPr lang="hr-HR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koja uključuju sve proizvodne i prerađivačke djelatnosti u skladu s Nacionalnom klasifikacijom djelatnosti objavljenoj u Odluci o nacionalnoj klasifikaciji djelatnosti 2007 (NN 58/07, 72/07) (u daljnjem tekstu: Odluka NKD 2007), osim djelatnosti proizvodnje i prerade hrane, pića i duhanskih proizvoda. U skladu s gore navedenim opisom i Odlukom, prihvatljivi su Krajnji primatelji  koji su poduzetnici registrirani za obavljanje djelatnosti iz područja B, odjeljaka 05-09 te područja C, odjeljaka 13-33, osim djelatnosti iz razreda 25.4.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r-HR" sz="105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uslužnog sektora (turizma i trgovine)</a:t>
            </a:r>
            <a:r>
              <a:rPr lang="hr-HR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koji su registrirani za obavljanje djelatnosti iz područja G, odjeljka 45, 46 i 47, osim djelatnosti 46.17, 46.21, 46.35, 46.39, 47.11, 47.26 i 47.81 Odluke NKD 2007. Nadalje, prihvatljivi Krajnji primatelji su poduzetnici registrirani za obavljanje djelatnosti iz područja I odjeljaka 55 i 56 te djelatnosti iz područja N odjeljka 79 Odluke NKD 2007. </a:t>
            </a:r>
          </a:p>
          <a:p>
            <a:r>
              <a:rPr lang="hr-HR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Uredba 1301/2013 o Europskom fondu za regionalni razvoj, zabranjuje financiranje proizvodnje, prerade i plasmana na tržište duhana i duhanskih proizvoda.  </a:t>
            </a:r>
          </a:p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F3374B-92AD-439E-A949-F3E08F0BC916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1982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F3374B-92AD-439E-A949-F3E08F0BC916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459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3374B-92AD-439E-A949-F3E08F0BC916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262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3374B-92AD-439E-A949-F3E08F0BC916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2807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ground pptx PO title 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121877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MRRFEU pasica logotipi pptx 16x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7" y="5518152"/>
            <a:ext cx="11391900" cy="153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0116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94233" y="5721352"/>
            <a:ext cx="2844800" cy="275167"/>
          </a:xfrm>
          <a:prstGeom prst="rect">
            <a:avLst/>
          </a:prstGeom>
        </p:spPr>
        <p:txBody>
          <a:bodyPr/>
          <a:lstStyle/>
          <a:p>
            <a:pPr defTabSz="5582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4FF27F2-747C-4350-AAAD-45090DCF313F}" type="datetime1">
              <a:rPr lang="en-US" altLang="sr-Latn-RS" smtClean="0">
                <a:solidFill>
                  <a:prstClr val="black"/>
                </a:solidFill>
                <a:ea typeface="ＭＳ Ｐゴシック" charset="-128"/>
              </a:rPr>
              <a:pPr defTabSz="55825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3/6/2020</a:t>
            </a:fld>
            <a:endParaRPr lang="en-US" altLang="sr-Latn-R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230784" y="6582834"/>
            <a:ext cx="2844800" cy="275167"/>
          </a:xfrm>
          <a:prstGeom prst="rect">
            <a:avLst/>
          </a:prstGeom>
        </p:spPr>
        <p:txBody>
          <a:bodyPr/>
          <a:lstStyle/>
          <a:p>
            <a:pPr defTabSz="5582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4EAE051-A238-47EA-AC28-1BAA91235701}" type="slidenum">
              <a:rPr lang="en-US" altLang="sr-Latn-RS" smtClean="0">
                <a:solidFill>
                  <a:prstClr val="black"/>
                </a:solidFill>
                <a:ea typeface="ＭＳ Ｐゴシック" charset="-128"/>
              </a:rPr>
              <a:pPr defTabSz="55825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sr-Latn-RS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0063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435533" y="1142049"/>
            <a:ext cx="11119573" cy="4153852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832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z="2564" b="1" dirty="0">
                <a:solidFill>
                  <a:schemeClr val="tx1"/>
                </a:solidFill>
              </a:rPr>
              <a:t>Click </a:t>
            </a:r>
            <a:r>
              <a:rPr lang="de-AT" sz="2564" b="1" dirty="0" err="1">
                <a:solidFill>
                  <a:schemeClr val="tx1"/>
                </a:solidFill>
              </a:rPr>
              <a:t>to</a:t>
            </a:r>
            <a:r>
              <a:rPr lang="de-AT" sz="2564" b="1" dirty="0">
                <a:solidFill>
                  <a:schemeClr val="tx1"/>
                </a:solidFill>
              </a:rPr>
              <a:t> </a:t>
            </a:r>
            <a:r>
              <a:rPr lang="de-AT" sz="2564" b="1" dirty="0" err="1">
                <a:solidFill>
                  <a:schemeClr val="tx1"/>
                </a:solidFill>
              </a:rPr>
              <a:t>edit</a:t>
            </a:r>
            <a:endParaRPr lang="de-AT" dirty="0">
              <a:solidFill>
                <a:schemeClr val="tx1"/>
              </a:solidFill>
            </a:endParaRPr>
          </a:p>
          <a:p>
            <a:pPr lvl="0"/>
            <a:endParaRPr lang="en-US" dirty="0">
              <a:solidFill>
                <a:schemeClr val="tx2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200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7997777" y="1161099"/>
            <a:ext cx="3570715" cy="4153852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832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z="2564" b="1" dirty="0">
                <a:solidFill>
                  <a:schemeClr val="tx1"/>
                </a:solidFill>
              </a:rPr>
              <a:t>Click </a:t>
            </a:r>
            <a:r>
              <a:rPr lang="de-AT" sz="2564" b="1" dirty="0" err="1">
                <a:solidFill>
                  <a:schemeClr val="tx1"/>
                </a:solidFill>
              </a:rPr>
              <a:t>to</a:t>
            </a:r>
            <a:r>
              <a:rPr lang="de-AT" sz="2564" b="1" dirty="0">
                <a:solidFill>
                  <a:schemeClr val="tx1"/>
                </a:solidFill>
              </a:rPr>
              <a:t> </a:t>
            </a:r>
            <a:r>
              <a:rPr lang="de-AT" sz="2564" b="1" dirty="0" err="1">
                <a:solidFill>
                  <a:schemeClr val="tx1"/>
                </a:solidFill>
              </a:rPr>
              <a:t>edit</a:t>
            </a:r>
            <a:endParaRPr lang="de-AT" sz="2564" b="1" dirty="0">
              <a:solidFill>
                <a:schemeClr val="tx1"/>
              </a:solidFill>
            </a:endParaRPr>
          </a:p>
          <a:p>
            <a:pPr lvl="0"/>
            <a:endParaRPr lang="de-AT" dirty="0">
              <a:solidFill>
                <a:schemeClr val="tx1"/>
              </a:solidFill>
            </a:endParaRPr>
          </a:p>
          <a:p>
            <a:pPr lvl="0"/>
            <a:endParaRPr lang="en-US" dirty="0">
              <a:solidFill>
                <a:schemeClr val="tx2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255287" y="1161099"/>
            <a:ext cx="3570715" cy="4153852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832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z="2564" b="1" dirty="0">
                <a:solidFill>
                  <a:schemeClr val="tx1"/>
                </a:solidFill>
              </a:rPr>
              <a:t>Click </a:t>
            </a:r>
            <a:r>
              <a:rPr lang="de-AT" sz="2564" b="1" dirty="0" err="1">
                <a:solidFill>
                  <a:schemeClr val="tx1"/>
                </a:solidFill>
              </a:rPr>
              <a:t>to</a:t>
            </a:r>
            <a:r>
              <a:rPr lang="de-AT" sz="2564" b="1" dirty="0">
                <a:solidFill>
                  <a:schemeClr val="tx1"/>
                </a:solidFill>
              </a:rPr>
              <a:t> </a:t>
            </a:r>
            <a:r>
              <a:rPr lang="de-AT" sz="2564" b="1" dirty="0" err="1">
                <a:solidFill>
                  <a:schemeClr val="tx1"/>
                </a:solidFill>
              </a:rPr>
              <a:t>edit</a:t>
            </a:r>
            <a:endParaRPr lang="de-AT" sz="2564" b="1" dirty="0">
              <a:solidFill>
                <a:schemeClr val="tx1"/>
              </a:solidFill>
            </a:endParaRPr>
          </a:p>
          <a:p>
            <a:pPr lvl="0"/>
            <a:endParaRPr lang="de-AT" dirty="0">
              <a:solidFill>
                <a:schemeClr val="tx1"/>
              </a:solidFill>
            </a:endParaRPr>
          </a:p>
          <a:p>
            <a:pPr lvl="0"/>
            <a:endParaRPr lang="en-US" dirty="0">
              <a:solidFill>
                <a:schemeClr val="tx2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4"/>
          </p:nvPr>
        </p:nvSpPr>
        <p:spPr>
          <a:xfrm>
            <a:off x="503639" y="1161099"/>
            <a:ext cx="3570715" cy="4153852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832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z="2564" b="1" dirty="0">
                <a:solidFill>
                  <a:schemeClr val="tx1"/>
                </a:solidFill>
              </a:rPr>
              <a:t>Click </a:t>
            </a:r>
            <a:r>
              <a:rPr lang="de-AT" sz="2564" b="1" dirty="0" err="1">
                <a:solidFill>
                  <a:schemeClr val="tx1"/>
                </a:solidFill>
              </a:rPr>
              <a:t>to</a:t>
            </a:r>
            <a:r>
              <a:rPr lang="de-AT" sz="2564" b="1" dirty="0">
                <a:solidFill>
                  <a:schemeClr val="tx1"/>
                </a:solidFill>
              </a:rPr>
              <a:t> </a:t>
            </a:r>
            <a:r>
              <a:rPr lang="de-AT" sz="2564" b="1" dirty="0" err="1">
                <a:solidFill>
                  <a:schemeClr val="tx1"/>
                </a:solidFill>
              </a:rPr>
              <a:t>edit</a:t>
            </a:r>
            <a:endParaRPr lang="de-AT" sz="2564" b="1" dirty="0">
              <a:solidFill>
                <a:schemeClr val="tx1"/>
              </a:solidFill>
            </a:endParaRPr>
          </a:p>
          <a:p>
            <a:pPr lvl="0"/>
            <a:endParaRPr lang="de-AT" dirty="0">
              <a:solidFill>
                <a:schemeClr val="tx1"/>
              </a:solidFill>
            </a:endParaRPr>
          </a:p>
          <a:p>
            <a:pPr lvl="0"/>
            <a:endParaRPr lang="en-US" dirty="0">
              <a:solidFill>
                <a:schemeClr val="tx2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535" y="287471"/>
            <a:ext cx="672075" cy="504056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527383" y="836712"/>
            <a:ext cx="1104122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2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7088717" y="6582836"/>
            <a:ext cx="2844800" cy="275167"/>
          </a:xfrm>
          <a:prstGeom prst="rect">
            <a:avLst/>
          </a:prstGeom>
        </p:spPr>
        <p:txBody>
          <a:bodyPr/>
          <a:lstStyle/>
          <a:p>
            <a:fld id="{6EE331B7-6CFA-4FA4-A8D6-12EFBC430077}" type="datetimeFigureOut">
              <a:rPr lang="hr-HR">
                <a:solidFill>
                  <a:prstClr val="black"/>
                </a:solidFill>
              </a:rPr>
              <a:pPr/>
              <a:t>06.03.20.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r-HR">
              <a:solidFill>
                <a:prstClr val="black"/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9230784" y="6582836"/>
            <a:ext cx="2844800" cy="275167"/>
          </a:xfrm>
          <a:prstGeom prst="rect">
            <a:avLst/>
          </a:prstGeom>
        </p:spPr>
        <p:txBody>
          <a:bodyPr/>
          <a:lstStyle/>
          <a:p>
            <a:fld id="{1C538262-302F-46D6-95F1-0F4D50EF0372}" type="slidenum">
              <a:rPr lang="hr-HR">
                <a:solidFill>
                  <a:prstClr val="black"/>
                </a:solidFill>
              </a:rPr>
              <a:pPr/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55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94233" y="5721351"/>
            <a:ext cx="2844800" cy="275167"/>
          </a:xfrm>
          <a:prstGeom prst="rect">
            <a:avLst/>
          </a:prstGeom>
        </p:spPr>
        <p:txBody>
          <a:bodyPr/>
          <a:lstStyle/>
          <a:p>
            <a:pPr defTabSz="5582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4FF27F2-747C-4350-AAAD-45090DCF313F}" type="datetime1">
              <a:rPr lang="en-US" altLang="sr-Latn-RS" smtClean="0">
                <a:solidFill>
                  <a:prstClr val="black"/>
                </a:solidFill>
                <a:ea typeface="ＭＳ Ｐゴシック" charset="-128"/>
              </a:rPr>
              <a:pPr defTabSz="55825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3/6/2020</a:t>
            </a:fld>
            <a:endParaRPr lang="en-US" altLang="sr-Latn-R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230784" y="6582834"/>
            <a:ext cx="2844800" cy="275167"/>
          </a:xfrm>
          <a:prstGeom prst="rect">
            <a:avLst/>
          </a:prstGeom>
        </p:spPr>
        <p:txBody>
          <a:bodyPr/>
          <a:lstStyle/>
          <a:p>
            <a:pPr defTabSz="5582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4EAE051-A238-47EA-AC28-1BAA91235701}" type="slidenum">
              <a:rPr lang="en-US" altLang="sr-Latn-RS" smtClean="0">
                <a:solidFill>
                  <a:prstClr val="black"/>
                </a:solidFill>
                <a:ea typeface="ＭＳ Ｐゴシック" charset="-128"/>
              </a:rPr>
              <a:pPr defTabSz="55825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sr-Latn-RS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2067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435532" y="1142049"/>
            <a:ext cx="11119573" cy="4153852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832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z="2564" b="1" dirty="0">
                <a:solidFill>
                  <a:schemeClr val="tx1"/>
                </a:solidFill>
              </a:rPr>
              <a:t>Click </a:t>
            </a:r>
            <a:r>
              <a:rPr lang="de-AT" sz="2564" b="1" dirty="0" err="1">
                <a:solidFill>
                  <a:schemeClr val="tx1"/>
                </a:solidFill>
              </a:rPr>
              <a:t>to</a:t>
            </a:r>
            <a:r>
              <a:rPr lang="de-AT" sz="2564" b="1" dirty="0">
                <a:solidFill>
                  <a:schemeClr val="tx1"/>
                </a:solidFill>
              </a:rPr>
              <a:t> </a:t>
            </a:r>
            <a:r>
              <a:rPr lang="de-AT" sz="2564" b="1" dirty="0" err="1">
                <a:solidFill>
                  <a:schemeClr val="tx1"/>
                </a:solidFill>
              </a:rPr>
              <a:t>edit</a:t>
            </a:r>
            <a:endParaRPr lang="de-AT" dirty="0">
              <a:solidFill>
                <a:schemeClr val="tx1"/>
              </a:solidFill>
            </a:endParaRPr>
          </a:p>
          <a:p>
            <a:pPr lvl="0"/>
            <a:endParaRPr lang="en-US" dirty="0">
              <a:solidFill>
                <a:schemeClr val="tx2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924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7997776" y="1161099"/>
            <a:ext cx="3570715" cy="4153852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832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z="2564" b="1" dirty="0">
                <a:solidFill>
                  <a:schemeClr val="tx1"/>
                </a:solidFill>
              </a:rPr>
              <a:t>Click </a:t>
            </a:r>
            <a:r>
              <a:rPr lang="de-AT" sz="2564" b="1" dirty="0" err="1">
                <a:solidFill>
                  <a:schemeClr val="tx1"/>
                </a:solidFill>
              </a:rPr>
              <a:t>to</a:t>
            </a:r>
            <a:r>
              <a:rPr lang="de-AT" sz="2564" b="1" dirty="0">
                <a:solidFill>
                  <a:schemeClr val="tx1"/>
                </a:solidFill>
              </a:rPr>
              <a:t> </a:t>
            </a:r>
            <a:r>
              <a:rPr lang="de-AT" sz="2564" b="1" dirty="0" err="1">
                <a:solidFill>
                  <a:schemeClr val="tx1"/>
                </a:solidFill>
              </a:rPr>
              <a:t>edit</a:t>
            </a:r>
            <a:endParaRPr lang="de-AT" sz="2564" b="1" dirty="0">
              <a:solidFill>
                <a:schemeClr val="tx1"/>
              </a:solidFill>
            </a:endParaRPr>
          </a:p>
          <a:p>
            <a:pPr lvl="0"/>
            <a:endParaRPr lang="de-AT" dirty="0">
              <a:solidFill>
                <a:schemeClr val="tx1"/>
              </a:solidFill>
            </a:endParaRPr>
          </a:p>
          <a:p>
            <a:pPr lvl="0"/>
            <a:endParaRPr lang="en-US" dirty="0">
              <a:solidFill>
                <a:schemeClr val="tx2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255286" y="1161099"/>
            <a:ext cx="3570715" cy="4153852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832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z="2564" b="1" dirty="0">
                <a:solidFill>
                  <a:schemeClr val="tx1"/>
                </a:solidFill>
              </a:rPr>
              <a:t>Click </a:t>
            </a:r>
            <a:r>
              <a:rPr lang="de-AT" sz="2564" b="1" dirty="0" err="1">
                <a:solidFill>
                  <a:schemeClr val="tx1"/>
                </a:solidFill>
              </a:rPr>
              <a:t>to</a:t>
            </a:r>
            <a:r>
              <a:rPr lang="de-AT" sz="2564" b="1" dirty="0">
                <a:solidFill>
                  <a:schemeClr val="tx1"/>
                </a:solidFill>
              </a:rPr>
              <a:t> </a:t>
            </a:r>
            <a:r>
              <a:rPr lang="de-AT" sz="2564" b="1" dirty="0" err="1">
                <a:solidFill>
                  <a:schemeClr val="tx1"/>
                </a:solidFill>
              </a:rPr>
              <a:t>edit</a:t>
            </a:r>
            <a:endParaRPr lang="de-AT" sz="2564" b="1" dirty="0">
              <a:solidFill>
                <a:schemeClr val="tx1"/>
              </a:solidFill>
            </a:endParaRPr>
          </a:p>
          <a:p>
            <a:pPr lvl="0"/>
            <a:endParaRPr lang="de-AT" dirty="0">
              <a:solidFill>
                <a:schemeClr val="tx1"/>
              </a:solidFill>
            </a:endParaRPr>
          </a:p>
          <a:p>
            <a:pPr lvl="0"/>
            <a:endParaRPr lang="en-US" dirty="0">
              <a:solidFill>
                <a:schemeClr val="tx2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4"/>
          </p:nvPr>
        </p:nvSpPr>
        <p:spPr>
          <a:xfrm>
            <a:off x="503638" y="1161099"/>
            <a:ext cx="3570715" cy="4153852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832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z="2564" b="1" dirty="0">
                <a:solidFill>
                  <a:schemeClr val="tx1"/>
                </a:solidFill>
              </a:rPr>
              <a:t>Click </a:t>
            </a:r>
            <a:r>
              <a:rPr lang="de-AT" sz="2564" b="1" dirty="0" err="1">
                <a:solidFill>
                  <a:schemeClr val="tx1"/>
                </a:solidFill>
              </a:rPr>
              <a:t>to</a:t>
            </a:r>
            <a:r>
              <a:rPr lang="de-AT" sz="2564" b="1" dirty="0">
                <a:solidFill>
                  <a:schemeClr val="tx1"/>
                </a:solidFill>
              </a:rPr>
              <a:t> </a:t>
            </a:r>
            <a:r>
              <a:rPr lang="de-AT" sz="2564" b="1" dirty="0" err="1">
                <a:solidFill>
                  <a:schemeClr val="tx1"/>
                </a:solidFill>
              </a:rPr>
              <a:t>edit</a:t>
            </a:r>
            <a:endParaRPr lang="de-AT" sz="2564" b="1" dirty="0">
              <a:solidFill>
                <a:schemeClr val="tx1"/>
              </a:solidFill>
            </a:endParaRPr>
          </a:p>
          <a:p>
            <a:pPr lvl="0"/>
            <a:endParaRPr lang="de-AT" dirty="0">
              <a:solidFill>
                <a:schemeClr val="tx1"/>
              </a:solidFill>
            </a:endParaRPr>
          </a:p>
          <a:p>
            <a:pPr lvl="0"/>
            <a:endParaRPr lang="en-US" dirty="0">
              <a:solidFill>
                <a:schemeClr val="tx2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534" y="287471"/>
            <a:ext cx="672075" cy="504056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527382" y="836712"/>
            <a:ext cx="1104122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833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26519" y="2497543"/>
            <a:ext cx="11119573" cy="2825654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2931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</a:t>
            </a:r>
            <a:endParaRPr lang="de-AT" dirty="0">
              <a:solidFill>
                <a:schemeClr val="tx1"/>
              </a:solidFill>
            </a:endParaRPr>
          </a:p>
          <a:p>
            <a:pPr lvl="0"/>
            <a:endParaRPr lang="en-US" dirty="0">
              <a:solidFill>
                <a:schemeClr val="tx2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26519" y="948285"/>
            <a:ext cx="11119573" cy="1235357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4030" b="1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534" y="287471"/>
            <a:ext cx="672075" cy="504056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527382" y="836712"/>
            <a:ext cx="1104122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288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94233" y="5721352"/>
            <a:ext cx="2844800" cy="275167"/>
          </a:xfrm>
          <a:prstGeom prst="rect">
            <a:avLst/>
          </a:prstGeom>
        </p:spPr>
        <p:txBody>
          <a:bodyPr/>
          <a:lstStyle/>
          <a:p>
            <a:pPr defTabSz="5582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4FF27F2-747C-4350-AAAD-45090DCF313F}" type="datetime1">
              <a:rPr lang="en-US" altLang="sr-Latn-RS" smtClean="0">
                <a:solidFill>
                  <a:prstClr val="black"/>
                </a:solidFill>
                <a:ea typeface="ＭＳ Ｐゴシック" charset="-128"/>
              </a:rPr>
              <a:pPr defTabSz="55825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3/6/2020</a:t>
            </a:fld>
            <a:endParaRPr lang="en-US" altLang="sr-Latn-R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230784" y="6582834"/>
            <a:ext cx="2844800" cy="275167"/>
          </a:xfrm>
          <a:prstGeom prst="rect">
            <a:avLst/>
          </a:prstGeom>
        </p:spPr>
        <p:txBody>
          <a:bodyPr/>
          <a:lstStyle/>
          <a:p>
            <a:pPr defTabSz="5582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4EAE051-A238-47EA-AC28-1BAA91235701}" type="slidenum">
              <a:rPr lang="en-US" altLang="sr-Latn-RS" smtClean="0">
                <a:solidFill>
                  <a:prstClr val="black"/>
                </a:solidFill>
                <a:ea typeface="ＭＳ Ｐゴシック" charset="-128"/>
              </a:rPr>
              <a:pPr defTabSz="55825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sr-Latn-RS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3710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andar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435533" y="1142049"/>
            <a:ext cx="11119573" cy="4153852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832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z="2564" b="1" dirty="0">
                <a:solidFill>
                  <a:schemeClr val="tx1"/>
                </a:solidFill>
              </a:rPr>
              <a:t>Click </a:t>
            </a:r>
            <a:r>
              <a:rPr lang="de-AT" sz="2564" b="1" dirty="0" err="1">
                <a:solidFill>
                  <a:schemeClr val="tx1"/>
                </a:solidFill>
              </a:rPr>
              <a:t>to</a:t>
            </a:r>
            <a:r>
              <a:rPr lang="de-AT" sz="2564" b="1" dirty="0">
                <a:solidFill>
                  <a:schemeClr val="tx1"/>
                </a:solidFill>
              </a:rPr>
              <a:t> </a:t>
            </a:r>
            <a:r>
              <a:rPr lang="de-AT" sz="2564" b="1" dirty="0" err="1">
                <a:solidFill>
                  <a:schemeClr val="tx1"/>
                </a:solidFill>
              </a:rPr>
              <a:t>edit</a:t>
            </a:r>
            <a:endParaRPr lang="de-AT" dirty="0">
              <a:solidFill>
                <a:schemeClr val="tx1"/>
              </a:solidFill>
            </a:endParaRPr>
          </a:p>
          <a:p>
            <a:pPr lvl="0"/>
            <a:endParaRPr lang="en-US" dirty="0">
              <a:solidFill>
                <a:schemeClr val="tx2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85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786468"/>
            <a:ext cx="10799233" cy="4131733"/>
          </a:xfrm>
        </p:spPr>
        <p:txBody>
          <a:bodyPr/>
          <a:lstStyle>
            <a:lvl1pPr>
              <a:lnSpc>
                <a:spcPts val="4151"/>
              </a:lnSpc>
              <a:defRPr/>
            </a:lvl1pPr>
            <a:lvl2pPr marL="659055" indent="-438078">
              <a:buClr>
                <a:srgbClr val="008FFF"/>
              </a:buClr>
              <a:buFont typeface="Wingdings" panose="05000000000000000000" pitchFamily="2" charset="2"/>
              <a:buChar char="q"/>
              <a:defRPr/>
            </a:lvl2pPr>
            <a:lvl3pPr marL="1395644" indent="-279129">
              <a:buClr>
                <a:srgbClr val="FF0000"/>
              </a:buClr>
              <a:buFont typeface="Wingdings" panose="05000000000000000000" pitchFamily="2" charset="2"/>
              <a:buChar char="q"/>
              <a:defRPr/>
            </a:lvl3pPr>
            <a:lvl4pPr marL="1953902" indent="-279129">
              <a:buClr>
                <a:srgbClr val="008F43"/>
              </a:buClr>
              <a:buFont typeface="Wingdings" panose="05000000000000000000" pitchFamily="2" charset="2"/>
              <a:buChar char="q"/>
              <a:defRPr/>
            </a:lvl4pPr>
            <a:lvl5pPr marL="2512159" indent="-279129">
              <a:buClr>
                <a:srgbClr val="448CA9"/>
              </a:buClr>
              <a:buFont typeface="Wingdings" panose="05000000000000000000" pitchFamily="2" charset="2"/>
              <a:buChar char="q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06919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andard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7997777" y="1161099"/>
            <a:ext cx="3570715" cy="4153852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832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z="2564" b="1" dirty="0">
                <a:solidFill>
                  <a:schemeClr val="tx1"/>
                </a:solidFill>
              </a:rPr>
              <a:t>Click </a:t>
            </a:r>
            <a:r>
              <a:rPr lang="de-AT" sz="2564" b="1" dirty="0" err="1">
                <a:solidFill>
                  <a:schemeClr val="tx1"/>
                </a:solidFill>
              </a:rPr>
              <a:t>to</a:t>
            </a:r>
            <a:r>
              <a:rPr lang="de-AT" sz="2564" b="1" dirty="0">
                <a:solidFill>
                  <a:schemeClr val="tx1"/>
                </a:solidFill>
              </a:rPr>
              <a:t> </a:t>
            </a:r>
            <a:r>
              <a:rPr lang="de-AT" sz="2564" b="1" dirty="0" err="1">
                <a:solidFill>
                  <a:schemeClr val="tx1"/>
                </a:solidFill>
              </a:rPr>
              <a:t>edit</a:t>
            </a:r>
            <a:endParaRPr lang="de-AT" sz="2564" b="1" dirty="0">
              <a:solidFill>
                <a:schemeClr val="tx1"/>
              </a:solidFill>
            </a:endParaRPr>
          </a:p>
          <a:p>
            <a:pPr lvl="0"/>
            <a:endParaRPr lang="de-AT" dirty="0">
              <a:solidFill>
                <a:schemeClr val="tx1"/>
              </a:solidFill>
            </a:endParaRPr>
          </a:p>
          <a:p>
            <a:pPr lvl="0"/>
            <a:endParaRPr lang="en-US" dirty="0">
              <a:solidFill>
                <a:schemeClr val="tx2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255287" y="1161099"/>
            <a:ext cx="3570715" cy="4153852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832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z="2564" b="1" dirty="0">
                <a:solidFill>
                  <a:schemeClr val="tx1"/>
                </a:solidFill>
              </a:rPr>
              <a:t>Click </a:t>
            </a:r>
            <a:r>
              <a:rPr lang="de-AT" sz="2564" b="1" dirty="0" err="1">
                <a:solidFill>
                  <a:schemeClr val="tx1"/>
                </a:solidFill>
              </a:rPr>
              <a:t>to</a:t>
            </a:r>
            <a:r>
              <a:rPr lang="de-AT" sz="2564" b="1" dirty="0">
                <a:solidFill>
                  <a:schemeClr val="tx1"/>
                </a:solidFill>
              </a:rPr>
              <a:t> </a:t>
            </a:r>
            <a:r>
              <a:rPr lang="de-AT" sz="2564" b="1" dirty="0" err="1">
                <a:solidFill>
                  <a:schemeClr val="tx1"/>
                </a:solidFill>
              </a:rPr>
              <a:t>edit</a:t>
            </a:r>
            <a:endParaRPr lang="de-AT" sz="2564" b="1" dirty="0">
              <a:solidFill>
                <a:schemeClr val="tx1"/>
              </a:solidFill>
            </a:endParaRPr>
          </a:p>
          <a:p>
            <a:pPr lvl="0"/>
            <a:endParaRPr lang="de-AT" dirty="0">
              <a:solidFill>
                <a:schemeClr val="tx1"/>
              </a:solidFill>
            </a:endParaRPr>
          </a:p>
          <a:p>
            <a:pPr lvl="0"/>
            <a:endParaRPr lang="en-US" dirty="0">
              <a:solidFill>
                <a:schemeClr val="tx2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4"/>
          </p:nvPr>
        </p:nvSpPr>
        <p:spPr>
          <a:xfrm>
            <a:off x="503639" y="1161099"/>
            <a:ext cx="3570715" cy="4153852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832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z="2564" b="1" dirty="0">
                <a:solidFill>
                  <a:schemeClr val="tx1"/>
                </a:solidFill>
              </a:rPr>
              <a:t>Click </a:t>
            </a:r>
            <a:r>
              <a:rPr lang="de-AT" sz="2564" b="1" dirty="0" err="1">
                <a:solidFill>
                  <a:schemeClr val="tx1"/>
                </a:solidFill>
              </a:rPr>
              <a:t>to</a:t>
            </a:r>
            <a:r>
              <a:rPr lang="de-AT" sz="2564" b="1" dirty="0">
                <a:solidFill>
                  <a:schemeClr val="tx1"/>
                </a:solidFill>
              </a:rPr>
              <a:t> </a:t>
            </a:r>
            <a:r>
              <a:rPr lang="de-AT" sz="2564" b="1" dirty="0" err="1">
                <a:solidFill>
                  <a:schemeClr val="tx1"/>
                </a:solidFill>
              </a:rPr>
              <a:t>edit</a:t>
            </a:r>
            <a:endParaRPr lang="de-AT" sz="2564" b="1" dirty="0">
              <a:solidFill>
                <a:schemeClr val="tx1"/>
              </a:solidFill>
            </a:endParaRPr>
          </a:p>
          <a:p>
            <a:pPr lvl="0"/>
            <a:endParaRPr lang="de-AT" dirty="0">
              <a:solidFill>
                <a:schemeClr val="tx1"/>
              </a:solidFill>
            </a:endParaRPr>
          </a:p>
          <a:p>
            <a:pPr lvl="0"/>
            <a:endParaRPr lang="en-US" dirty="0">
              <a:solidFill>
                <a:schemeClr val="tx2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535" y="287471"/>
            <a:ext cx="672075" cy="504056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527383" y="836712"/>
            <a:ext cx="1104122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166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andard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26520" y="2497542"/>
            <a:ext cx="11119573" cy="2825655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2931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</a:t>
            </a:r>
            <a:endParaRPr lang="de-AT" dirty="0">
              <a:solidFill>
                <a:schemeClr val="tx1"/>
              </a:solidFill>
            </a:endParaRPr>
          </a:p>
          <a:p>
            <a:pPr lvl="0"/>
            <a:endParaRPr lang="en-US" dirty="0">
              <a:solidFill>
                <a:schemeClr val="tx2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26520" y="948286"/>
            <a:ext cx="11119573" cy="1235357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4030" b="1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535" y="287471"/>
            <a:ext cx="672075" cy="504056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527383" y="836712"/>
            <a:ext cx="1104122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776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3" y="1483784"/>
            <a:ext cx="10799233" cy="3784600"/>
          </a:xfrm>
        </p:spPr>
        <p:txBody>
          <a:bodyPr/>
          <a:lstStyle>
            <a:lvl1pPr marL="0" indent="-430781">
              <a:lnSpc>
                <a:spcPts val="4151"/>
              </a:lnSpc>
              <a:defRPr/>
            </a:lvl1pPr>
            <a:lvl2pPr marL="0" indent="-430781">
              <a:buClr>
                <a:srgbClr val="FFFF00"/>
              </a:buClr>
              <a:buFont typeface="Wingdings" charset="2"/>
              <a:buChar char="§"/>
              <a:defRPr/>
            </a:lvl2pPr>
            <a:lvl3pPr marL="0" indent="-430781">
              <a:buClr>
                <a:srgbClr val="FFFF00"/>
              </a:buClr>
              <a:buFont typeface="Wingdings" charset="2"/>
              <a:buChar char="§"/>
              <a:defRPr/>
            </a:lvl3pPr>
            <a:lvl4pPr marL="0" indent="-430781">
              <a:buClr>
                <a:srgbClr val="FFFF00"/>
              </a:buClr>
              <a:buFont typeface="Wingdings" charset="2"/>
              <a:buChar char="§"/>
              <a:defRPr/>
            </a:lvl4pPr>
            <a:lvl5pPr marL="0" indent="-430781">
              <a:buClr>
                <a:srgbClr val="FFFF00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ta-IN" dirty="0"/>
              <a:t>Click to edit Master text styles</a:t>
            </a:r>
          </a:p>
          <a:p>
            <a:pPr lvl="1"/>
            <a:r>
              <a:rPr lang="ta-IN" dirty="0"/>
              <a:t>Second level</a:t>
            </a:r>
          </a:p>
          <a:p>
            <a:pPr lvl="2"/>
            <a:r>
              <a:rPr lang="ta-IN" dirty="0"/>
              <a:t>Third level</a:t>
            </a:r>
          </a:p>
          <a:p>
            <a:pPr lvl="3"/>
            <a:r>
              <a:rPr lang="ta-IN" dirty="0"/>
              <a:t>Fourth level</a:t>
            </a:r>
          </a:p>
          <a:p>
            <a:pPr lvl="4"/>
            <a:r>
              <a:rPr lang="ta-IN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94233" y="5721352"/>
            <a:ext cx="2844800" cy="2751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36119-6F91-4EDC-B116-17427A3B3E03}" type="datetime1">
              <a:rPr lang="en-US" altLang="sr-Latn-RS">
                <a:solidFill>
                  <a:prstClr val="black"/>
                </a:solidFill>
              </a:rPr>
              <a:pPr>
                <a:defRPr/>
              </a:pPr>
              <a:t>3/6/2020</a:t>
            </a:fld>
            <a:endParaRPr lang="en-US" altLang="sr-Latn-R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230784" y="6582834"/>
            <a:ext cx="2844800" cy="2751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298C5-CA12-4C8F-AB17-E950DCB278DB}" type="slidenum">
              <a:rPr lang="en-US" altLang="sr-Latn-R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sr-Latn-R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141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3" y="1483784"/>
            <a:ext cx="10799233" cy="3784600"/>
          </a:xfrm>
        </p:spPr>
        <p:txBody>
          <a:bodyPr/>
          <a:lstStyle>
            <a:lvl1pPr marL="0" indent="-430781">
              <a:lnSpc>
                <a:spcPts val="4151"/>
              </a:lnSpc>
              <a:defRPr/>
            </a:lvl1pPr>
            <a:lvl2pPr marL="0" indent="-430781">
              <a:buClr>
                <a:srgbClr val="FFFF00"/>
              </a:buClr>
              <a:buFont typeface="Wingdings" charset="2"/>
              <a:buChar char="§"/>
              <a:defRPr/>
            </a:lvl2pPr>
            <a:lvl3pPr marL="0" indent="-430781">
              <a:buClr>
                <a:srgbClr val="FFFF00"/>
              </a:buClr>
              <a:buFont typeface="Wingdings" charset="2"/>
              <a:buChar char="§"/>
              <a:defRPr/>
            </a:lvl3pPr>
            <a:lvl4pPr marL="0" indent="-430781">
              <a:buClr>
                <a:srgbClr val="FFFF00"/>
              </a:buClr>
              <a:buFont typeface="Wingdings" charset="2"/>
              <a:buChar char="§"/>
              <a:defRPr/>
            </a:lvl4pPr>
            <a:lvl5pPr marL="0" indent="-430781">
              <a:buClr>
                <a:srgbClr val="FFFF00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ta-IN" dirty="0"/>
              <a:t>Click to edit Master text styles</a:t>
            </a:r>
          </a:p>
          <a:p>
            <a:pPr lvl="1"/>
            <a:r>
              <a:rPr lang="ta-IN" dirty="0"/>
              <a:t>Second level</a:t>
            </a:r>
          </a:p>
          <a:p>
            <a:pPr lvl="2"/>
            <a:r>
              <a:rPr lang="ta-IN" dirty="0"/>
              <a:t>Third level</a:t>
            </a:r>
          </a:p>
          <a:p>
            <a:pPr lvl="3"/>
            <a:r>
              <a:rPr lang="ta-IN" dirty="0"/>
              <a:t>Fourth level</a:t>
            </a:r>
          </a:p>
          <a:p>
            <a:pPr lvl="4"/>
            <a:r>
              <a:rPr lang="ta-IN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94233" y="5721352"/>
            <a:ext cx="2844800" cy="2751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05C88-B07D-4F5A-B634-45DF640A5BDE}" type="datetime1">
              <a:rPr lang="en-US" altLang="sr-Latn-RS">
                <a:solidFill>
                  <a:prstClr val="black"/>
                </a:solidFill>
              </a:rPr>
              <a:pPr>
                <a:defRPr/>
              </a:pPr>
              <a:t>3/6/2020</a:t>
            </a:fld>
            <a:endParaRPr lang="en-US" altLang="sr-Latn-R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230784" y="6582834"/>
            <a:ext cx="2844800" cy="2751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EDA44-F225-43D0-BA1D-FE338A50368C}" type="slidenum">
              <a:rPr lang="en-US" altLang="sr-Latn-R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sr-Latn-R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938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742950" indent="-285750">
              <a:buClr>
                <a:schemeClr val="tx1"/>
              </a:buClr>
              <a:buFont typeface="Wingdings" pitchFamily="2" charset="2"/>
              <a:buChar char="w"/>
              <a:defRPr sz="1800"/>
            </a:lvl2pPr>
            <a:lvl3pPr marL="1143000" indent="-228600">
              <a:buClr>
                <a:schemeClr val="tx1"/>
              </a:buClr>
              <a:buFont typeface="Wingdings" pitchFamily="2" charset="2"/>
              <a:buChar char="w"/>
              <a:defRPr sz="1800"/>
            </a:lvl3pPr>
            <a:lvl4pPr marL="1600200" indent="-228600">
              <a:buClr>
                <a:schemeClr val="tx1"/>
              </a:buClr>
              <a:buFont typeface="Wingdings" pitchFamily="2" charset="2"/>
              <a:buChar char="w"/>
              <a:defRPr sz="1800"/>
            </a:lvl4pPr>
            <a:lvl5pPr marL="2057400" indent="-228600">
              <a:buClr>
                <a:schemeClr val="tx1"/>
              </a:buClr>
              <a:buFont typeface="Wingdings" pitchFamily="2" charset="2"/>
              <a:buChar char="w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368801" y="188913"/>
            <a:ext cx="7296151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976785" y="6381751"/>
            <a:ext cx="274743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2071E6A-B2C4-479D-BA57-3A337CDBFDC4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5118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ckground pptx 16x9 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121877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MRRFEU pasica logotipi pptx 16x9 new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7" y="5509685"/>
            <a:ext cx="11391900" cy="153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196" y="1744414"/>
            <a:ext cx="10363200" cy="723851"/>
          </a:xfrm>
        </p:spPr>
        <p:txBody>
          <a:bodyPr/>
          <a:lstStyle>
            <a:lvl1pPr>
              <a:defRPr b="0" i="0">
                <a:latin typeface="Neo Sans" panose="020B0504030504040204" pitchFamily="34" charset="0"/>
              </a:defRPr>
            </a:lvl1pPr>
          </a:lstStyle>
          <a:p>
            <a:r>
              <a:rPr lang="ta-IN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2196" y="2483690"/>
            <a:ext cx="8534400" cy="506095"/>
          </a:xfrm>
        </p:spPr>
        <p:txBody>
          <a:bodyPr>
            <a:noAutofit/>
          </a:bodyPr>
          <a:lstStyle>
            <a:lvl1pPr marL="0" indent="0" algn="l">
              <a:buNone/>
              <a:defRPr sz="2442" cap="all">
                <a:solidFill>
                  <a:schemeClr val="tx1"/>
                </a:solidFill>
                <a:latin typeface="Neo Sans" panose="020B0504030504040204" pitchFamily="34" charset="0"/>
              </a:defRPr>
            </a:lvl1pPr>
            <a:lvl2pPr marL="55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16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74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33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91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49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07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66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 dirty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894233" y="5721352"/>
            <a:ext cx="2844800" cy="2751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5582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64E7E0C-65F8-4554-BDFA-CD71B26F4AFB}" type="datetime1">
              <a:rPr lang="en-US" altLang="sr-Latn-RS" smtClean="0">
                <a:solidFill>
                  <a:prstClr val="black"/>
                </a:solidFill>
                <a:ea typeface="ＭＳ Ｐゴシック" charset="-128"/>
              </a:rPr>
              <a:pPr defTabSz="55825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3/6/2020</a:t>
            </a:fld>
            <a:endParaRPr lang="en-US" altLang="sr-Latn-R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230784" y="6582834"/>
            <a:ext cx="2844800" cy="2751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5582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38AE552-1B24-4418-9C8C-7F5AFBCAEDB3}" type="slidenum">
              <a:rPr lang="en-US" altLang="sr-Latn-RS" smtClean="0">
                <a:solidFill>
                  <a:prstClr val="black"/>
                </a:solidFill>
                <a:ea typeface="ＭＳ Ｐゴシック" charset="-128"/>
              </a:rPr>
              <a:pPr defTabSz="55825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sr-Latn-RS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623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395" y="3316025"/>
            <a:ext cx="10363200" cy="1362075"/>
          </a:xfrm>
        </p:spPr>
        <p:txBody>
          <a:bodyPr/>
          <a:lstStyle>
            <a:lvl1pPr algn="l">
              <a:defRPr sz="4884" b="0" i="0" cap="none">
                <a:latin typeface="Neo Sans Medium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395" y="1815836"/>
            <a:ext cx="10363200" cy="1500187"/>
          </a:xfrm>
        </p:spPr>
        <p:txBody>
          <a:bodyPr anchor="b"/>
          <a:lstStyle>
            <a:lvl1pPr marL="0" indent="0">
              <a:buNone/>
              <a:defRPr sz="2442">
                <a:solidFill>
                  <a:schemeClr val="tx1"/>
                </a:solidFill>
              </a:defRPr>
            </a:lvl1pPr>
            <a:lvl2pPr marL="55825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2pPr>
            <a:lvl3pPr marL="1116516" indent="0">
              <a:buNone/>
              <a:defRPr sz="1953">
                <a:solidFill>
                  <a:schemeClr val="tx1">
                    <a:tint val="75000"/>
                  </a:schemeClr>
                </a:solidFill>
              </a:defRPr>
            </a:lvl3pPr>
            <a:lvl4pPr marL="1674773" indent="0">
              <a:buNone/>
              <a:defRPr sz="1710">
                <a:solidFill>
                  <a:schemeClr val="tx1">
                    <a:tint val="75000"/>
                  </a:schemeClr>
                </a:solidFill>
              </a:defRPr>
            </a:lvl4pPr>
            <a:lvl5pPr marL="2233031" indent="0">
              <a:buNone/>
              <a:defRPr sz="1710">
                <a:solidFill>
                  <a:schemeClr val="tx1">
                    <a:tint val="75000"/>
                  </a:schemeClr>
                </a:solidFill>
              </a:defRPr>
            </a:lvl5pPr>
            <a:lvl6pPr marL="2791289" indent="0">
              <a:buNone/>
              <a:defRPr sz="1710">
                <a:solidFill>
                  <a:schemeClr val="tx1">
                    <a:tint val="75000"/>
                  </a:schemeClr>
                </a:solidFill>
              </a:defRPr>
            </a:lvl6pPr>
            <a:lvl7pPr marL="3349547" indent="0">
              <a:buNone/>
              <a:defRPr sz="1710">
                <a:solidFill>
                  <a:schemeClr val="tx1">
                    <a:tint val="75000"/>
                  </a:schemeClr>
                </a:solidFill>
              </a:defRPr>
            </a:lvl7pPr>
            <a:lvl8pPr marL="3907804" indent="0">
              <a:buNone/>
              <a:defRPr sz="1710">
                <a:solidFill>
                  <a:schemeClr val="tx1">
                    <a:tint val="75000"/>
                  </a:schemeClr>
                </a:solidFill>
              </a:defRPr>
            </a:lvl8pPr>
            <a:lvl9pPr marL="4466062" indent="0">
              <a:buNone/>
              <a:defRPr sz="17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928072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227" y="1475681"/>
            <a:ext cx="5243664" cy="3963512"/>
          </a:xfrm>
        </p:spPr>
        <p:txBody>
          <a:bodyPr/>
          <a:lstStyle>
            <a:lvl1pPr>
              <a:defRPr sz="2686"/>
            </a:lvl1pPr>
            <a:lvl2pPr marL="0" indent="-219787">
              <a:buClr>
                <a:srgbClr val="FF0000"/>
              </a:buClr>
              <a:buFont typeface="Wingdings" panose="05000000000000000000" pitchFamily="2" charset="2"/>
              <a:buChar char="q"/>
              <a:defRPr sz="2686"/>
            </a:lvl2pPr>
            <a:lvl3pPr marL="518696" indent="-279129">
              <a:buClr>
                <a:srgbClr val="FF0000"/>
              </a:buClr>
              <a:buFont typeface="Wingdings" panose="05000000000000000000" pitchFamily="2" charset="2"/>
              <a:buChar char="q"/>
              <a:defRPr sz="2442"/>
            </a:lvl3pPr>
            <a:lvl4pPr marL="813210" indent="-279129">
              <a:buClr>
                <a:srgbClr val="FF0000"/>
              </a:buClr>
              <a:buFont typeface="Wingdings" panose="05000000000000000000" pitchFamily="2" charset="2"/>
              <a:buChar char="q"/>
              <a:defRPr sz="2198"/>
            </a:lvl4pPr>
            <a:lvl5pPr marL="1107724" indent="-279129">
              <a:buClr>
                <a:srgbClr val="FF0000"/>
              </a:buClr>
              <a:buFont typeface="Wingdings" panose="05000000000000000000" pitchFamily="2" charset="2"/>
              <a:buChar char="q"/>
              <a:defRPr sz="2198"/>
            </a:lvl5pPr>
            <a:lvl6pPr>
              <a:defRPr sz="2198"/>
            </a:lvl6pPr>
            <a:lvl7pPr>
              <a:defRPr sz="2198"/>
            </a:lvl7pPr>
            <a:lvl8pPr>
              <a:defRPr sz="2198"/>
            </a:lvl8pPr>
            <a:lvl9pPr>
              <a:defRPr sz="21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6130091" y="1475681"/>
            <a:ext cx="5243664" cy="3963512"/>
          </a:xfrm>
        </p:spPr>
        <p:txBody>
          <a:bodyPr/>
          <a:lstStyle>
            <a:lvl1pPr>
              <a:defRPr sz="2686"/>
            </a:lvl1pPr>
            <a:lvl2pPr marL="0" indent="-219787">
              <a:buClr>
                <a:srgbClr val="FF0000"/>
              </a:buClr>
              <a:buFont typeface="Wingdings" panose="05000000000000000000" pitchFamily="2" charset="2"/>
              <a:buChar char="q"/>
              <a:defRPr sz="2686"/>
            </a:lvl2pPr>
            <a:lvl3pPr marL="518696" indent="-279129">
              <a:buClr>
                <a:srgbClr val="FF0000"/>
              </a:buClr>
              <a:buFont typeface="Wingdings" panose="05000000000000000000" pitchFamily="2" charset="2"/>
              <a:buChar char="q"/>
              <a:defRPr sz="2442"/>
            </a:lvl3pPr>
            <a:lvl4pPr marL="813210" indent="-279129">
              <a:buClr>
                <a:srgbClr val="FF0000"/>
              </a:buClr>
              <a:buFont typeface="Wingdings" panose="05000000000000000000" pitchFamily="2" charset="2"/>
              <a:buChar char="q"/>
              <a:defRPr sz="2198"/>
            </a:lvl4pPr>
            <a:lvl5pPr marL="1107724" indent="-279129">
              <a:buClr>
                <a:srgbClr val="FF0000"/>
              </a:buClr>
              <a:buFont typeface="Wingdings" panose="05000000000000000000" pitchFamily="2" charset="2"/>
              <a:buChar char="q"/>
              <a:defRPr sz="2198"/>
            </a:lvl5pPr>
            <a:lvl6pPr>
              <a:defRPr sz="2198"/>
            </a:lvl6pPr>
            <a:lvl7pPr>
              <a:defRPr sz="2198"/>
            </a:lvl7pPr>
            <a:lvl8pPr>
              <a:defRPr sz="2198"/>
            </a:lvl8pPr>
            <a:lvl9pPr>
              <a:defRPr sz="21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4661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4"/>
            <a:ext cx="5386917" cy="639763"/>
          </a:xfrm>
        </p:spPr>
        <p:txBody>
          <a:bodyPr anchor="b"/>
          <a:lstStyle>
            <a:lvl1pPr marL="0" indent="0">
              <a:buNone/>
              <a:defRPr sz="2931" b="1"/>
            </a:lvl1pPr>
            <a:lvl2pPr marL="558258" indent="0">
              <a:buNone/>
              <a:defRPr sz="2442" b="1"/>
            </a:lvl2pPr>
            <a:lvl3pPr marL="1116516" indent="0">
              <a:buNone/>
              <a:defRPr sz="2198" b="1"/>
            </a:lvl3pPr>
            <a:lvl4pPr marL="1674773" indent="0">
              <a:buNone/>
              <a:defRPr sz="1953" b="1"/>
            </a:lvl4pPr>
            <a:lvl5pPr marL="2233031" indent="0">
              <a:buNone/>
              <a:defRPr sz="1953" b="1"/>
            </a:lvl5pPr>
            <a:lvl6pPr marL="2791289" indent="0">
              <a:buNone/>
              <a:defRPr sz="1953" b="1"/>
            </a:lvl6pPr>
            <a:lvl7pPr marL="3349547" indent="0">
              <a:buNone/>
              <a:defRPr sz="1953" b="1"/>
            </a:lvl7pPr>
            <a:lvl8pPr marL="3907804" indent="0">
              <a:buNone/>
              <a:defRPr sz="1953" b="1"/>
            </a:lvl8pPr>
            <a:lvl9pPr marL="4466062" indent="0">
              <a:buNone/>
              <a:defRPr sz="195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931"/>
            </a:lvl1pPr>
            <a:lvl2pPr marL="659055" indent="-438078">
              <a:buClr>
                <a:srgbClr val="008F43"/>
              </a:buClr>
              <a:buFont typeface="Wingdings" panose="05000000000000000000" pitchFamily="2" charset="2"/>
              <a:buChar char="q"/>
              <a:defRPr sz="2442"/>
            </a:lvl2pPr>
            <a:lvl3pPr marL="1395644" indent="-279129">
              <a:buClr>
                <a:srgbClr val="008F43"/>
              </a:buClr>
              <a:buFont typeface="Wingdings" panose="05000000000000000000" pitchFamily="2" charset="2"/>
              <a:buChar char="q"/>
              <a:defRPr sz="2198"/>
            </a:lvl3pPr>
            <a:lvl4pPr marL="1953902" indent="-279129">
              <a:buClr>
                <a:srgbClr val="008F43"/>
              </a:buClr>
              <a:buFont typeface="Wingdings" panose="05000000000000000000" pitchFamily="2" charset="2"/>
              <a:buChar char="q"/>
              <a:defRPr sz="1953"/>
            </a:lvl4pPr>
            <a:lvl5pPr marL="2512159" indent="-279129">
              <a:buClr>
                <a:srgbClr val="008F43"/>
              </a:buClr>
              <a:buFont typeface="Wingdings" panose="05000000000000000000" pitchFamily="2" charset="2"/>
              <a:buChar char="q"/>
              <a:defRPr sz="1953"/>
            </a:lvl5pPr>
            <a:lvl6pPr>
              <a:defRPr sz="1953"/>
            </a:lvl6pPr>
            <a:lvl7pPr>
              <a:defRPr sz="1953"/>
            </a:lvl7pPr>
            <a:lvl8pPr>
              <a:defRPr sz="1953"/>
            </a:lvl8pPr>
            <a:lvl9pPr>
              <a:defRPr sz="19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3" cy="639763"/>
          </a:xfrm>
        </p:spPr>
        <p:txBody>
          <a:bodyPr anchor="b"/>
          <a:lstStyle>
            <a:lvl1pPr marL="0" indent="0">
              <a:buNone/>
              <a:defRPr sz="2931" b="1"/>
            </a:lvl1pPr>
            <a:lvl2pPr marL="558258" indent="0">
              <a:buNone/>
              <a:defRPr sz="2442" b="1"/>
            </a:lvl2pPr>
            <a:lvl3pPr marL="1116516" indent="0">
              <a:buNone/>
              <a:defRPr sz="2198" b="1"/>
            </a:lvl3pPr>
            <a:lvl4pPr marL="1674773" indent="0">
              <a:buNone/>
              <a:defRPr sz="1953" b="1"/>
            </a:lvl4pPr>
            <a:lvl5pPr marL="2233031" indent="0">
              <a:buNone/>
              <a:defRPr sz="1953" b="1"/>
            </a:lvl5pPr>
            <a:lvl6pPr marL="2791289" indent="0">
              <a:buNone/>
              <a:defRPr sz="1953" b="1"/>
            </a:lvl6pPr>
            <a:lvl7pPr marL="3349547" indent="0">
              <a:buNone/>
              <a:defRPr sz="1953" b="1"/>
            </a:lvl7pPr>
            <a:lvl8pPr marL="3907804" indent="0">
              <a:buNone/>
              <a:defRPr sz="1953" b="1"/>
            </a:lvl8pPr>
            <a:lvl9pPr marL="4466062" indent="0">
              <a:buNone/>
              <a:defRPr sz="195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2931"/>
            </a:lvl1pPr>
            <a:lvl2pPr marL="659055" indent="-438078">
              <a:buClr>
                <a:srgbClr val="008F43"/>
              </a:buClr>
              <a:buFont typeface="Wingdings" panose="05000000000000000000" pitchFamily="2" charset="2"/>
              <a:buChar char="q"/>
              <a:defRPr sz="2442"/>
            </a:lvl2pPr>
            <a:lvl3pPr marL="1395644" indent="-279129">
              <a:buClr>
                <a:srgbClr val="008F43"/>
              </a:buClr>
              <a:buFont typeface="Wingdings" panose="05000000000000000000" pitchFamily="2" charset="2"/>
              <a:buChar char="q"/>
              <a:defRPr sz="2198"/>
            </a:lvl3pPr>
            <a:lvl4pPr marL="1953902" indent="-279129">
              <a:buClr>
                <a:srgbClr val="008F43"/>
              </a:buClr>
              <a:buFont typeface="Wingdings" panose="05000000000000000000" pitchFamily="2" charset="2"/>
              <a:buChar char="q"/>
              <a:defRPr sz="1953"/>
            </a:lvl4pPr>
            <a:lvl5pPr marL="2512159" indent="-279129">
              <a:buClr>
                <a:srgbClr val="008F43"/>
              </a:buClr>
              <a:buFont typeface="Wingdings" panose="05000000000000000000" pitchFamily="2" charset="2"/>
              <a:buChar char="q"/>
              <a:defRPr sz="1953"/>
            </a:lvl5pPr>
            <a:lvl6pPr>
              <a:defRPr sz="1953"/>
            </a:lvl6pPr>
            <a:lvl7pPr>
              <a:defRPr sz="1953"/>
            </a:lvl7pPr>
            <a:lvl8pPr>
              <a:defRPr sz="1953"/>
            </a:lvl8pPr>
            <a:lvl9pPr>
              <a:defRPr sz="19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21992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396">
                <a:latin typeface="Neo Sans Medium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2262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894233" y="5721352"/>
            <a:ext cx="2844800" cy="2751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5582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4FF27F2-747C-4350-AAAD-45090DCF313F}" type="datetime1">
              <a:rPr lang="en-US" altLang="sr-Latn-RS" smtClean="0">
                <a:solidFill>
                  <a:prstClr val="black"/>
                </a:solidFill>
                <a:ea typeface="ＭＳ Ｐゴシック" charset="-128"/>
              </a:rPr>
              <a:pPr defTabSz="55825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3/6/2020</a:t>
            </a:fld>
            <a:endParaRPr lang="en-US" altLang="sr-Latn-R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230784" y="6582834"/>
            <a:ext cx="2844800" cy="2751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5582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4EAE051-A238-47EA-AC28-1BAA91235701}" type="slidenum">
              <a:rPr lang="en-US" altLang="sr-Latn-RS" smtClean="0">
                <a:solidFill>
                  <a:prstClr val="black"/>
                </a:solidFill>
                <a:ea typeface="ＭＳ Ｐゴシック" charset="-128"/>
              </a:rPr>
              <a:pPr defTabSz="55825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sr-Latn-RS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414247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635874"/>
            <a:ext cx="4011084" cy="1162051"/>
          </a:xfrm>
        </p:spPr>
        <p:txBody>
          <a:bodyPr anchor="b"/>
          <a:lstStyle>
            <a:lvl1pPr algn="l">
              <a:defRPr sz="2442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752496"/>
            <a:ext cx="6815667" cy="4953021"/>
          </a:xfrm>
        </p:spPr>
        <p:txBody>
          <a:bodyPr/>
          <a:lstStyle>
            <a:lvl1pPr>
              <a:defRPr sz="2686"/>
            </a:lvl1pPr>
            <a:lvl2pPr>
              <a:buClr>
                <a:schemeClr val="accent1"/>
              </a:buClr>
              <a:defRPr sz="2686"/>
            </a:lvl2pPr>
            <a:lvl3pPr>
              <a:buClr>
                <a:schemeClr val="accent1"/>
              </a:buClr>
              <a:defRPr sz="2442"/>
            </a:lvl3pPr>
            <a:lvl4pPr>
              <a:buClr>
                <a:schemeClr val="accent1"/>
              </a:buClr>
              <a:defRPr sz="2442"/>
            </a:lvl4pPr>
            <a:lvl5pPr>
              <a:buClr>
                <a:schemeClr val="accent1"/>
              </a:buClr>
              <a:defRPr sz="2442"/>
            </a:lvl5pPr>
            <a:lvl6pPr>
              <a:defRPr sz="2442"/>
            </a:lvl6pPr>
            <a:lvl7pPr>
              <a:defRPr sz="2442"/>
            </a:lvl7pPr>
            <a:lvl8pPr>
              <a:defRPr sz="2442"/>
            </a:lvl8pPr>
            <a:lvl9pPr>
              <a:defRPr sz="24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797926"/>
            <a:ext cx="4011084" cy="3799915"/>
          </a:xfrm>
        </p:spPr>
        <p:txBody>
          <a:bodyPr/>
          <a:lstStyle>
            <a:lvl1pPr marL="0" indent="0">
              <a:buNone/>
              <a:defRPr sz="1710"/>
            </a:lvl1pPr>
            <a:lvl2pPr marL="558258" indent="0">
              <a:buNone/>
              <a:defRPr sz="1465"/>
            </a:lvl2pPr>
            <a:lvl3pPr marL="1116516" indent="0">
              <a:buNone/>
              <a:defRPr sz="1221"/>
            </a:lvl3pPr>
            <a:lvl4pPr marL="1674773" indent="0">
              <a:buNone/>
              <a:defRPr sz="1099"/>
            </a:lvl4pPr>
            <a:lvl5pPr marL="2233031" indent="0">
              <a:buNone/>
              <a:defRPr sz="1099"/>
            </a:lvl5pPr>
            <a:lvl6pPr marL="2791289" indent="0">
              <a:buNone/>
              <a:defRPr sz="1099"/>
            </a:lvl6pPr>
            <a:lvl7pPr marL="3349547" indent="0">
              <a:buNone/>
              <a:defRPr sz="1099"/>
            </a:lvl7pPr>
            <a:lvl8pPr marL="3907804" indent="0">
              <a:buNone/>
              <a:defRPr sz="1099"/>
            </a:lvl8pPr>
            <a:lvl9pPr marL="4466062" indent="0">
              <a:buNone/>
              <a:defRPr sz="10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810466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442"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803394"/>
            <a:ext cx="7315200" cy="3924183"/>
          </a:xfrm>
        </p:spPr>
        <p:txBody>
          <a:bodyPr rtlCol="0">
            <a:normAutofit/>
          </a:bodyPr>
          <a:lstStyle>
            <a:lvl1pPr marL="0" indent="0">
              <a:buNone/>
              <a:defRPr sz="3908">
                <a:latin typeface="Neo Sans"/>
              </a:defRPr>
            </a:lvl1pPr>
            <a:lvl2pPr marL="558258" indent="0">
              <a:buNone/>
              <a:defRPr sz="3419"/>
            </a:lvl2pPr>
            <a:lvl3pPr marL="1116516" indent="0">
              <a:buNone/>
              <a:defRPr sz="2931"/>
            </a:lvl3pPr>
            <a:lvl4pPr marL="1674773" indent="0">
              <a:buNone/>
              <a:defRPr sz="2442"/>
            </a:lvl4pPr>
            <a:lvl5pPr marL="2233031" indent="0">
              <a:buNone/>
              <a:defRPr sz="2442"/>
            </a:lvl5pPr>
            <a:lvl6pPr marL="2791289" indent="0">
              <a:buNone/>
              <a:defRPr sz="2442"/>
            </a:lvl6pPr>
            <a:lvl7pPr marL="3349547" indent="0">
              <a:buNone/>
              <a:defRPr sz="2442"/>
            </a:lvl7pPr>
            <a:lvl8pPr marL="3907804" indent="0">
              <a:buNone/>
              <a:defRPr sz="2442"/>
            </a:lvl8pPr>
            <a:lvl9pPr marL="4466062" indent="0">
              <a:buNone/>
              <a:defRPr sz="2442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710"/>
            </a:lvl1pPr>
            <a:lvl2pPr marL="558258" indent="0">
              <a:buNone/>
              <a:defRPr sz="1465"/>
            </a:lvl2pPr>
            <a:lvl3pPr marL="1116516" indent="0">
              <a:buNone/>
              <a:defRPr sz="1221"/>
            </a:lvl3pPr>
            <a:lvl4pPr marL="1674773" indent="0">
              <a:buNone/>
              <a:defRPr sz="1099"/>
            </a:lvl4pPr>
            <a:lvl5pPr marL="2233031" indent="0">
              <a:buNone/>
              <a:defRPr sz="1099"/>
            </a:lvl5pPr>
            <a:lvl6pPr marL="2791289" indent="0">
              <a:buNone/>
              <a:defRPr sz="1099"/>
            </a:lvl6pPr>
            <a:lvl7pPr marL="3349547" indent="0">
              <a:buNone/>
              <a:defRPr sz="1099"/>
            </a:lvl7pPr>
            <a:lvl8pPr marL="3907804" indent="0">
              <a:buNone/>
              <a:defRPr sz="1099"/>
            </a:lvl8pPr>
            <a:lvl9pPr marL="4466062" indent="0">
              <a:buNone/>
              <a:defRPr sz="10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8201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background pptx 16x9 inside.jp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121877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MRRFEU pasica logotipi pptx 16x9.png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7" y="5518152"/>
            <a:ext cx="11391900" cy="153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3" y="275167"/>
            <a:ext cx="1079923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2" y="1849544"/>
            <a:ext cx="11181081" cy="409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  <a:endParaRPr lang="en-US" altLang="sr-Latn-RS" dirty="0"/>
          </a:p>
        </p:txBody>
      </p:sp>
      <p:pic>
        <p:nvPicPr>
          <p:cNvPr id="6" name="Picture 6" descr="background pptx 16x9 inside.jpg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" y="0"/>
            <a:ext cx="121877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MRRFEU pasica logotipi pptx 16x9 new.png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7" y="5509685"/>
            <a:ext cx="11391900" cy="153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05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  <p:sldLayoutId id="2147483673" r:id="rId11"/>
    <p:sldLayoutId id="2147483674" r:id="rId12"/>
    <p:sldLayoutId id="2147483676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</p:sldLayoutIdLst>
  <p:hf hdr="0" ftr="0" dt="0"/>
  <p:txStyles>
    <p:titleStyle>
      <a:lvl1pPr algn="l" defTabSz="558258" rtl="0" eaLnBrk="1" fontAlgn="base" hangingPunct="1">
        <a:spcBef>
          <a:spcPct val="0"/>
        </a:spcBef>
        <a:spcAft>
          <a:spcPct val="0"/>
        </a:spcAft>
        <a:defRPr sz="4396" kern="1200">
          <a:solidFill>
            <a:schemeClr val="tx1"/>
          </a:solidFill>
          <a:latin typeface="Neo Sans Medium"/>
          <a:ea typeface="ＭＳ Ｐゴシック" charset="0"/>
          <a:cs typeface="Neo Sans Medium"/>
        </a:defRPr>
      </a:lvl1pPr>
      <a:lvl2pPr algn="l" defTabSz="558258" rtl="0" eaLnBrk="1" fontAlgn="base" hangingPunct="1">
        <a:spcBef>
          <a:spcPct val="0"/>
        </a:spcBef>
        <a:spcAft>
          <a:spcPct val="0"/>
        </a:spcAft>
        <a:defRPr sz="4396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2pPr>
      <a:lvl3pPr algn="l" defTabSz="558258" rtl="0" eaLnBrk="1" fontAlgn="base" hangingPunct="1">
        <a:spcBef>
          <a:spcPct val="0"/>
        </a:spcBef>
        <a:spcAft>
          <a:spcPct val="0"/>
        </a:spcAft>
        <a:defRPr sz="4396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3pPr>
      <a:lvl4pPr algn="l" defTabSz="558258" rtl="0" eaLnBrk="1" fontAlgn="base" hangingPunct="1">
        <a:spcBef>
          <a:spcPct val="0"/>
        </a:spcBef>
        <a:spcAft>
          <a:spcPct val="0"/>
        </a:spcAft>
        <a:defRPr sz="4396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4pPr>
      <a:lvl5pPr algn="l" defTabSz="558258" rtl="0" eaLnBrk="1" fontAlgn="base" hangingPunct="1">
        <a:spcBef>
          <a:spcPct val="0"/>
        </a:spcBef>
        <a:spcAft>
          <a:spcPct val="0"/>
        </a:spcAft>
        <a:defRPr sz="4396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5pPr>
      <a:lvl6pPr marL="558258" algn="l" defTabSz="558258" rtl="0" eaLnBrk="1" fontAlgn="base" hangingPunct="1">
        <a:spcBef>
          <a:spcPct val="0"/>
        </a:spcBef>
        <a:spcAft>
          <a:spcPct val="0"/>
        </a:spcAft>
        <a:defRPr sz="4396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1116516" algn="l" defTabSz="558258" rtl="0" eaLnBrk="1" fontAlgn="base" hangingPunct="1">
        <a:spcBef>
          <a:spcPct val="0"/>
        </a:spcBef>
        <a:spcAft>
          <a:spcPct val="0"/>
        </a:spcAft>
        <a:defRPr sz="4396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674773" algn="l" defTabSz="558258" rtl="0" eaLnBrk="1" fontAlgn="base" hangingPunct="1">
        <a:spcBef>
          <a:spcPct val="0"/>
        </a:spcBef>
        <a:spcAft>
          <a:spcPct val="0"/>
        </a:spcAft>
        <a:defRPr sz="4396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2233031" algn="l" defTabSz="558258" rtl="0" eaLnBrk="1" fontAlgn="base" hangingPunct="1">
        <a:spcBef>
          <a:spcPct val="0"/>
        </a:spcBef>
        <a:spcAft>
          <a:spcPct val="0"/>
        </a:spcAft>
        <a:defRPr sz="4396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marL="418694" indent="-418694" algn="l" defTabSz="558258" rtl="0" eaLnBrk="1" fontAlgn="base" hangingPunct="1">
        <a:lnSpc>
          <a:spcPts val="3908"/>
        </a:lnSpc>
        <a:spcBef>
          <a:spcPct val="20000"/>
        </a:spcBef>
        <a:spcAft>
          <a:spcPct val="0"/>
        </a:spcAft>
        <a:defRPr sz="2931" kern="1200">
          <a:solidFill>
            <a:schemeClr val="tx1"/>
          </a:solidFill>
          <a:latin typeface="Neo Sans"/>
          <a:ea typeface="ＭＳ Ｐゴシック" charset="0"/>
          <a:cs typeface="Neo Sans"/>
        </a:defRPr>
      </a:lvl1pPr>
      <a:lvl2pPr marL="659055" indent="-438078" algn="l" defTabSz="558258" rtl="0" eaLnBrk="1" fontAlgn="base" hangingPunct="1">
        <a:spcBef>
          <a:spcPts val="366"/>
        </a:spcBef>
        <a:spcAft>
          <a:spcPct val="0"/>
        </a:spcAft>
        <a:buClr>
          <a:srgbClr val="0093DD"/>
        </a:buClr>
        <a:buFont typeface="Wingdings" panose="05000000000000000000" pitchFamily="2" charset="2"/>
        <a:buChar char="q"/>
        <a:defRPr sz="2931" kern="1200">
          <a:solidFill>
            <a:schemeClr val="tx1"/>
          </a:solidFill>
          <a:latin typeface="Neo Sans"/>
          <a:ea typeface="ＭＳ Ｐゴシック" charset="0"/>
          <a:cs typeface="Neo Sans"/>
        </a:defRPr>
      </a:lvl2pPr>
      <a:lvl3pPr marL="1395644" indent="-279129" algn="l" defTabSz="558258" rtl="0" eaLnBrk="1" fontAlgn="base" hangingPunct="1">
        <a:spcBef>
          <a:spcPct val="20000"/>
        </a:spcBef>
        <a:spcAft>
          <a:spcPct val="0"/>
        </a:spcAft>
        <a:buClr>
          <a:srgbClr val="008F43"/>
        </a:buClr>
        <a:buFont typeface="Wingdings" panose="05000000000000000000" pitchFamily="2" charset="2"/>
        <a:buChar char="q"/>
        <a:defRPr sz="2931" kern="1200">
          <a:solidFill>
            <a:schemeClr val="tx1"/>
          </a:solidFill>
          <a:latin typeface="Neo Sans"/>
          <a:ea typeface="ＭＳ Ｐゴシック" charset="0"/>
          <a:cs typeface="Neo Sans"/>
        </a:defRPr>
      </a:lvl3pPr>
      <a:lvl4pPr marL="1953902" indent="-279129" algn="l" defTabSz="558258" rtl="0" eaLnBrk="1" fontAlgn="base" hangingPunct="1">
        <a:spcBef>
          <a:spcPct val="20000"/>
        </a:spcBef>
        <a:spcAft>
          <a:spcPct val="0"/>
        </a:spcAft>
        <a:buClr>
          <a:srgbClr val="EF7F24"/>
        </a:buClr>
        <a:buFont typeface="Wingdings" panose="05000000000000000000" pitchFamily="2" charset="2"/>
        <a:buChar char="q"/>
        <a:defRPr sz="2931" kern="1200">
          <a:solidFill>
            <a:schemeClr val="tx1"/>
          </a:solidFill>
          <a:latin typeface="Neo Sans"/>
          <a:ea typeface="ＭＳ Ｐゴシック" charset="0"/>
          <a:cs typeface="Neo Sans"/>
        </a:defRPr>
      </a:lvl4pPr>
      <a:lvl5pPr marL="2512159" indent="-279129" algn="l" defTabSz="558258" rtl="0" eaLnBrk="1" fontAlgn="base" hangingPunct="1">
        <a:spcBef>
          <a:spcPct val="20000"/>
        </a:spcBef>
        <a:spcAft>
          <a:spcPct val="0"/>
        </a:spcAft>
        <a:buClr>
          <a:srgbClr val="448CA9"/>
        </a:buClr>
        <a:buFont typeface="Wingdings" panose="05000000000000000000" pitchFamily="2" charset="2"/>
        <a:buChar char="q"/>
        <a:defRPr sz="2931" kern="1200">
          <a:solidFill>
            <a:schemeClr val="tx1"/>
          </a:solidFill>
          <a:latin typeface="Neo Sans"/>
          <a:ea typeface="ＭＳ Ｐゴシック" charset="0"/>
          <a:cs typeface="Neo Sans"/>
        </a:defRPr>
      </a:lvl5pPr>
      <a:lvl6pPr marL="3070417" indent="-279129" algn="l" defTabSz="558258" rtl="0" eaLnBrk="1" latinLnBrk="0" hangingPunct="1">
        <a:spcBef>
          <a:spcPct val="20000"/>
        </a:spcBef>
        <a:buFont typeface="Arial"/>
        <a:buChar char="•"/>
        <a:defRPr sz="2442" kern="1200">
          <a:solidFill>
            <a:schemeClr val="tx1"/>
          </a:solidFill>
          <a:latin typeface="+mn-lt"/>
          <a:ea typeface="+mn-ea"/>
          <a:cs typeface="+mn-cs"/>
        </a:defRPr>
      </a:lvl6pPr>
      <a:lvl7pPr marL="3628675" indent="-279129" algn="l" defTabSz="558258" rtl="0" eaLnBrk="1" latinLnBrk="0" hangingPunct="1">
        <a:spcBef>
          <a:spcPct val="20000"/>
        </a:spcBef>
        <a:buFont typeface="Arial"/>
        <a:buChar char="•"/>
        <a:defRPr sz="2442" kern="1200">
          <a:solidFill>
            <a:schemeClr val="tx1"/>
          </a:solidFill>
          <a:latin typeface="+mn-lt"/>
          <a:ea typeface="+mn-ea"/>
          <a:cs typeface="+mn-cs"/>
        </a:defRPr>
      </a:lvl7pPr>
      <a:lvl8pPr marL="4186933" indent="-279129" algn="l" defTabSz="558258" rtl="0" eaLnBrk="1" latinLnBrk="0" hangingPunct="1">
        <a:spcBef>
          <a:spcPct val="20000"/>
        </a:spcBef>
        <a:buFont typeface="Arial"/>
        <a:buChar char="•"/>
        <a:defRPr sz="2442" kern="1200">
          <a:solidFill>
            <a:schemeClr val="tx1"/>
          </a:solidFill>
          <a:latin typeface="+mn-lt"/>
          <a:ea typeface="+mn-ea"/>
          <a:cs typeface="+mn-cs"/>
        </a:defRPr>
      </a:lvl8pPr>
      <a:lvl9pPr marL="4745190" indent="-279129" algn="l" defTabSz="558258" rtl="0" eaLnBrk="1" latinLnBrk="0" hangingPunct="1">
        <a:spcBef>
          <a:spcPct val="20000"/>
        </a:spcBef>
        <a:buFont typeface="Arial"/>
        <a:buChar char="•"/>
        <a:defRPr sz="244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8258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1pPr>
      <a:lvl2pPr marL="558258" algn="l" defTabSz="558258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2pPr>
      <a:lvl3pPr marL="1116516" algn="l" defTabSz="558258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3pPr>
      <a:lvl4pPr marL="1674773" algn="l" defTabSz="558258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4pPr>
      <a:lvl5pPr marL="2233031" algn="l" defTabSz="558258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5pPr>
      <a:lvl6pPr marL="2791289" algn="l" defTabSz="558258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6pPr>
      <a:lvl7pPr marL="3349547" algn="l" defTabSz="558258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7pPr>
      <a:lvl8pPr marL="3907804" algn="l" defTabSz="558258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8pPr>
      <a:lvl9pPr marL="4466062" algn="l" defTabSz="558258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8.emf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9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esif.krediti@hbor.h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457200" y="754381"/>
            <a:ext cx="8203223" cy="2903220"/>
          </a:xfrm>
        </p:spPr>
        <p:txBody>
          <a:bodyPr/>
          <a:lstStyle/>
          <a:p>
            <a:pPr algn="ctr"/>
            <a:br>
              <a:rPr lang="hr-HR" altLang="sr-Latn-RS" sz="3200" dirty="0">
                <a:latin typeface="VladaRHSans Med" panose="02000000000000000000" pitchFamily="50" charset="-18"/>
                <a:cs typeface="VladaRHSans Med" panose="02000000000000000000" pitchFamily="50" charset="-18"/>
              </a:rPr>
            </a:br>
            <a:br>
              <a:rPr lang="hr-HR" altLang="sr-Latn-RS" sz="3200" dirty="0">
                <a:latin typeface="VladaRHSans Med" panose="02000000000000000000" pitchFamily="50" charset="-18"/>
                <a:cs typeface="VladaRHSans Med" panose="02000000000000000000" pitchFamily="50" charset="-18"/>
              </a:rPr>
            </a:br>
            <a:endParaRPr lang="en-US" altLang="sr-Latn-RS" sz="3600" dirty="0">
              <a:latin typeface="VladaRHSans Med" panose="02000000000000000000" pitchFamily="50" charset="-18"/>
              <a:cs typeface="VladaRHSans Med" panose="02000000000000000000" pitchFamily="50" charset="-18"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 bwMode="auto">
          <a:xfrm>
            <a:off x="953590" y="708662"/>
            <a:ext cx="10743589" cy="387143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8694" indent="-418694" algn="l" defTabSz="558258" rtl="0" eaLnBrk="1" fontAlgn="base" hangingPunct="1">
              <a:lnSpc>
                <a:spcPts val="3908"/>
              </a:lnSpc>
              <a:spcBef>
                <a:spcPct val="20000"/>
              </a:spcBef>
              <a:spcAft>
                <a:spcPct val="0"/>
              </a:spcAft>
              <a:defRPr sz="2931" kern="1200">
                <a:solidFill>
                  <a:schemeClr val="tx1"/>
                </a:solidFill>
                <a:latin typeface="Neo Sans"/>
                <a:ea typeface="ＭＳ Ｐゴシック" charset="0"/>
                <a:cs typeface="Neo Sans"/>
              </a:defRPr>
            </a:lvl1pPr>
            <a:lvl2pPr marL="659055" indent="-438078" algn="l" defTabSz="558258" rtl="0" eaLnBrk="1" fontAlgn="base" hangingPunct="1">
              <a:spcBef>
                <a:spcPts val="366"/>
              </a:spcBef>
              <a:spcAft>
                <a:spcPct val="0"/>
              </a:spcAft>
              <a:buClr>
                <a:srgbClr val="0093DD"/>
              </a:buClr>
              <a:buFont typeface="Wingdings" panose="05000000000000000000" pitchFamily="2" charset="2"/>
              <a:buChar char="q"/>
              <a:defRPr sz="2931" kern="1200">
                <a:solidFill>
                  <a:schemeClr val="tx1"/>
                </a:solidFill>
                <a:latin typeface="Neo Sans"/>
                <a:ea typeface="ＭＳ Ｐゴシック" charset="0"/>
                <a:cs typeface="Neo Sans"/>
              </a:defRPr>
            </a:lvl2pPr>
            <a:lvl3pPr marL="1395644" indent="-279129" algn="l" defTabSz="55825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F43"/>
              </a:buClr>
              <a:buFont typeface="Wingdings" panose="05000000000000000000" pitchFamily="2" charset="2"/>
              <a:buChar char="q"/>
              <a:defRPr sz="2931" kern="1200">
                <a:solidFill>
                  <a:schemeClr val="tx1"/>
                </a:solidFill>
                <a:latin typeface="Neo Sans"/>
                <a:ea typeface="ＭＳ Ｐゴシック" charset="0"/>
                <a:cs typeface="Neo Sans"/>
              </a:defRPr>
            </a:lvl3pPr>
            <a:lvl4pPr marL="1953902" indent="-279129" algn="l" defTabSz="55825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F7F24"/>
              </a:buClr>
              <a:buFont typeface="Wingdings" panose="05000000000000000000" pitchFamily="2" charset="2"/>
              <a:buChar char="q"/>
              <a:defRPr sz="2931" kern="1200">
                <a:solidFill>
                  <a:schemeClr val="tx1"/>
                </a:solidFill>
                <a:latin typeface="Neo Sans"/>
                <a:ea typeface="ＭＳ Ｐゴシック" charset="0"/>
                <a:cs typeface="Neo Sans"/>
              </a:defRPr>
            </a:lvl4pPr>
            <a:lvl5pPr marL="2512159" indent="-279129" algn="l" defTabSz="55825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48CA9"/>
              </a:buClr>
              <a:buFont typeface="Wingdings" panose="05000000000000000000" pitchFamily="2" charset="2"/>
              <a:buChar char="q"/>
              <a:defRPr sz="2931" kern="1200">
                <a:solidFill>
                  <a:schemeClr val="tx1"/>
                </a:solidFill>
                <a:latin typeface="Neo Sans"/>
                <a:ea typeface="ＭＳ Ｐゴシック" charset="0"/>
                <a:cs typeface="Neo Sans"/>
              </a:defRPr>
            </a:lvl5pPr>
            <a:lvl6pPr marL="3070417" indent="-279129" algn="l" defTabSz="558258" rtl="0" eaLnBrk="1" latinLnBrk="0" hangingPunct="1">
              <a:spcBef>
                <a:spcPct val="20000"/>
              </a:spcBef>
              <a:buFont typeface="Arial"/>
              <a:buChar char="•"/>
              <a:defRPr sz="24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28675" indent="-279129" algn="l" defTabSz="558258" rtl="0" eaLnBrk="1" latinLnBrk="0" hangingPunct="1">
              <a:spcBef>
                <a:spcPct val="20000"/>
              </a:spcBef>
              <a:buFont typeface="Arial"/>
              <a:buChar char="•"/>
              <a:defRPr sz="24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86933" indent="-279129" algn="l" defTabSz="558258" rtl="0" eaLnBrk="1" latinLnBrk="0" hangingPunct="1">
              <a:spcBef>
                <a:spcPct val="20000"/>
              </a:spcBef>
              <a:buFont typeface="Arial"/>
              <a:buChar char="•"/>
              <a:defRPr sz="24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5190" indent="-279129" algn="l" defTabSz="558258" rtl="0" eaLnBrk="1" latinLnBrk="0" hangingPunct="1">
              <a:spcBef>
                <a:spcPct val="20000"/>
              </a:spcBef>
              <a:buFont typeface="Arial"/>
              <a:buChar char="•"/>
              <a:defRPr sz="24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FINANCIJSKI INSTRUMENT</a:t>
            </a:r>
          </a:p>
          <a:p>
            <a:pPr algn="ctr"/>
            <a:r>
              <a:rPr lang="hr-HR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„ESIF KREDITI ZA </a:t>
            </a:r>
            <a:r>
              <a:rPr lang="hr-H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ENERGETSKU UČINKOVITOST ZA PODUZETNIKE</a:t>
            </a:r>
            <a:r>
              <a:rPr lang="hr-HR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” </a:t>
            </a:r>
          </a:p>
          <a:p>
            <a:pPr algn="ctr">
              <a:lnSpc>
                <a:spcPct val="100000"/>
              </a:lnSpc>
            </a:pPr>
            <a:endParaRPr lang="hr-HR" sz="6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lnSpc>
                <a:spcPct val="100000"/>
              </a:lnSpc>
            </a:pPr>
            <a:endParaRPr lang="hr-HR" sz="6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lnSpc>
                <a:spcPct val="100000"/>
              </a:lnSpc>
            </a:pPr>
            <a:endParaRPr lang="hr-HR" sz="6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hr-HR" sz="24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Potpisivanje Sporazuma o financiranju između Hrvatske banke za obnovu i razvitak i Ministarstva regionalnoga razvoja i fondova Europske unije </a:t>
            </a:r>
            <a:endParaRPr lang="en-GB" sz="24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endParaRPr lang="hr-HR" sz="24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1D01AA-4D50-4BF8-B185-09C043A1C3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4" r="4193" b="42224"/>
          <a:stretch/>
        </p:blipFill>
        <p:spPr>
          <a:xfrm>
            <a:off x="4834153" y="6074820"/>
            <a:ext cx="1491232" cy="46547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785DC75-0012-40D2-AFCB-99D16894893E}"/>
              </a:ext>
            </a:extLst>
          </p:cNvPr>
          <p:cNvSpPr/>
          <p:nvPr/>
        </p:nvSpPr>
        <p:spPr>
          <a:xfrm>
            <a:off x="8091942" y="5312261"/>
            <a:ext cx="32121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ožujka 2019., Zagreb</a:t>
            </a:r>
          </a:p>
        </p:txBody>
      </p:sp>
      <p:pic>
        <p:nvPicPr>
          <p:cNvPr id="8" name="Picture 2" descr="logo-01a-boja">
            <a:extLst>
              <a:ext uri="{FF2B5EF4-FFF2-40B4-BE49-F238E27FC236}">
                <a16:creationId xmlns:a16="http://schemas.microsoft.com/office/drawing/2014/main" id="{CDBFE287-34D6-4E81-8A21-CB9EA6BB7C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39" b="28500"/>
          <a:stretch/>
        </p:blipFill>
        <p:spPr bwMode="auto">
          <a:xfrm>
            <a:off x="2094558" y="6124154"/>
            <a:ext cx="856646" cy="36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D496B1-06AA-4A6B-ADEB-D70ADE86BB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658" y="5881339"/>
            <a:ext cx="2106041" cy="85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9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44263873-D5D5-4707-8A43-C7DE0C9B2F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6210879"/>
              </p:ext>
            </p:extLst>
          </p:nvPr>
        </p:nvGraphicFramePr>
        <p:xfrm>
          <a:off x="378365" y="1274294"/>
          <a:ext cx="11414105" cy="4853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A55F3349-BE11-43B5-AAE3-6EBF15C9D804}"/>
              </a:ext>
            </a:extLst>
          </p:cNvPr>
          <p:cNvSpPr txBox="1">
            <a:spLocks/>
          </p:cNvSpPr>
          <p:nvPr/>
        </p:nvSpPr>
        <p:spPr>
          <a:xfrm>
            <a:off x="455409" y="730122"/>
            <a:ext cx="11260015" cy="66899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>
            <a:lvl1pPr marL="418694" indent="-418694" algn="l" defTabSz="558258" rtl="0" eaLnBrk="1" fontAlgn="base" hangingPunct="1">
              <a:lnSpc>
                <a:spcPts val="3908"/>
              </a:lnSpc>
              <a:spcBef>
                <a:spcPct val="20000"/>
              </a:spcBef>
              <a:spcAft>
                <a:spcPct val="0"/>
              </a:spcAft>
              <a:defRPr sz="2931" kern="1200">
                <a:solidFill>
                  <a:schemeClr val="tx1"/>
                </a:solidFill>
                <a:latin typeface="Neo Sans"/>
                <a:ea typeface="ＭＳ Ｐゴシック" charset="0"/>
                <a:cs typeface="Neo Sans"/>
              </a:defRPr>
            </a:lvl1pPr>
            <a:lvl2pPr marL="659055" indent="-438078" algn="l" defTabSz="558258" rtl="0" eaLnBrk="1" fontAlgn="base" hangingPunct="1">
              <a:spcBef>
                <a:spcPts val="366"/>
              </a:spcBef>
              <a:spcAft>
                <a:spcPct val="0"/>
              </a:spcAft>
              <a:buClr>
                <a:srgbClr val="0093DD"/>
              </a:buClr>
              <a:buFont typeface="Wingdings" panose="05000000000000000000" pitchFamily="2" charset="2"/>
              <a:buChar char="q"/>
              <a:defRPr sz="2931" kern="1200">
                <a:solidFill>
                  <a:schemeClr val="tx1"/>
                </a:solidFill>
                <a:latin typeface="Neo Sans"/>
                <a:ea typeface="ＭＳ Ｐゴシック" charset="0"/>
                <a:cs typeface="Neo Sans"/>
              </a:defRPr>
            </a:lvl2pPr>
            <a:lvl3pPr marL="1395644" indent="-279129" algn="l" defTabSz="55825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F43"/>
              </a:buClr>
              <a:buFont typeface="Wingdings" panose="05000000000000000000" pitchFamily="2" charset="2"/>
              <a:buChar char="q"/>
              <a:defRPr sz="2931" kern="1200">
                <a:solidFill>
                  <a:schemeClr val="tx1"/>
                </a:solidFill>
                <a:latin typeface="Neo Sans"/>
                <a:ea typeface="ＭＳ Ｐゴシック" charset="0"/>
                <a:cs typeface="Neo Sans"/>
              </a:defRPr>
            </a:lvl3pPr>
            <a:lvl4pPr marL="1953902" indent="-279129" algn="l" defTabSz="55825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F7F24"/>
              </a:buClr>
              <a:buFont typeface="Wingdings" panose="05000000000000000000" pitchFamily="2" charset="2"/>
              <a:buChar char="q"/>
              <a:defRPr sz="2931" kern="1200">
                <a:solidFill>
                  <a:schemeClr val="tx1"/>
                </a:solidFill>
                <a:latin typeface="Neo Sans"/>
                <a:ea typeface="ＭＳ Ｐゴシック" charset="0"/>
                <a:cs typeface="Neo Sans"/>
              </a:defRPr>
            </a:lvl4pPr>
            <a:lvl5pPr marL="2512159" indent="-279129" algn="l" defTabSz="55825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48CA9"/>
              </a:buClr>
              <a:buFont typeface="Wingdings" panose="05000000000000000000" pitchFamily="2" charset="2"/>
              <a:buChar char="q"/>
              <a:defRPr sz="2931" kern="1200">
                <a:solidFill>
                  <a:schemeClr val="tx1"/>
                </a:solidFill>
                <a:latin typeface="Neo Sans"/>
                <a:ea typeface="ＭＳ Ｐゴシック" charset="0"/>
                <a:cs typeface="Neo Sans"/>
              </a:defRPr>
            </a:lvl5pPr>
            <a:lvl6pPr marL="3070417" indent="-279129" algn="l" defTabSz="558258" rtl="0" eaLnBrk="1" latinLnBrk="0" hangingPunct="1">
              <a:spcBef>
                <a:spcPct val="20000"/>
              </a:spcBef>
              <a:buFont typeface="Arial"/>
              <a:buChar char="•"/>
              <a:defRPr sz="24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28675" indent="-279129" algn="l" defTabSz="558258" rtl="0" eaLnBrk="1" latinLnBrk="0" hangingPunct="1">
              <a:spcBef>
                <a:spcPct val="20000"/>
              </a:spcBef>
              <a:buFont typeface="Arial"/>
              <a:buChar char="•"/>
              <a:defRPr sz="24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86933" indent="-279129" algn="l" defTabSz="558258" rtl="0" eaLnBrk="1" latinLnBrk="0" hangingPunct="1">
              <a:spcBef>
                <a:spcPct val="20000"/>
              </a:spcBef>
              <a:buFont typeface="Arial"/>
              <a:buChar char="•"/>
              <a:defRPr sz="24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5190" indent="-279129" algn="l" defTabSz="558258" rtl="0" eaLnBrk="1" latinLnBrk="0" hangingPunct="1">
              <a:spcBef>
                <a:spcPct val="20000"/>
              </a:spcBef>
              <a:buFont typeface="Arial"/>
              <a:buChar char="•"/>
              <a:defRPr sz="24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 „ESIF KREDITI ZA ENERGETSKU UČINKOVITOST ZA PODUZETNIKE”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45D56D-4062-449F-83FB-4CEC4C5FB3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4" r="4193" b="42224"/>
          <a:stretch/>
        </p:blipFill>
        <p:spPr>
          <a:xfrm>
            <a:off x="4834153" y="6074820"/>
            <a:ext cx="1491232" cy="465477"/>
          </a:xfrm>
          <a:prstGeom prst="rect">
            <a:avLst/>
          </a:prstGeom>
        </p:spPr>
      </p:pic>
      <p:pic>
        <p:nvPicPr>
          <p:cNvPr id="7" name="Picture 2" descr="logo-01a-boja">
            <a:extLst>
              <a:ext uri="{FF2B5EF4-FFF2-40B4-BE49-F238E27FC236}">
                <a16:creationId xmlns:a16="http://schemas.microsoft.com/office/drawing/2014/main" id="{90E6F148-CDE9-4554-AFD3-2B36584A92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39" b="28500"/>
          <a:stretch/>
        </p:blipFill>
        <p:spPr bwMode="auto">
          <a:xfrm>
            <a:off x="2094558" y="6124154"/>
            <a:ext cx="856646" cy="36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3BE854-21D1-4F22-9E03-3EBB617A9C6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658" y="5881339"/>
            <a:ext cx="2106041" cy="85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66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8256589" y="6381751"/>
            <a:ext cx="20605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sr-Latn-R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r"/>
            <a:r>
              <a:rPr lang="hr-HR" sz="1050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C1FDFF-C579-4AE7-95A1-8B3E77A301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4" r="4193" b="42224"/>
          <a:stretch/>
        </p:blipFill>
        <p:spPr>
          <a:xfrm>
            <a:off x="4834153" y="6074820"/>
            <a:ext cx="1491232" cy="465477"/>
          </a:xfrm>
          <a:prstGeom prst="rect">
            <a:avLst/>
          </a:prstGeom>
        </p:spPr>
      </p:pic>
      <p:pic>
        <p:nvPicPr>
          <p:cNvPr id="10" name="Picture 2" descr="logo-01a-boja">
            <a:extLst>
              <a:ext uri="{FF2B5EF4-FFF2-40B4-BE49-F238E27FC236}">
                <a16:creationId xmlns:a16="http://schemas.microsoft.com/office/drawing/2014/main" id="{600F335B-B7ED-40AF-ADDD-B5A1091FBF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39" b="28500"/>
          <a:stretch/>
        </p:blipFill>
        <p:spPr bwMode="auto">
          <a:xfrm>
            <a:off x="2094558" y="6124154"/>
            <a:ext cx="856646" cy="36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5BFFAE-12BE-4305-AED8-C4FE44410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658" y="5881339"/>
            <a:ext cx="2106041" cy="852435"/>
          </a:xfrm>
          <a:prstGeom prst="rect">
            <a:avLst/>
          </a:prstGeom>
        </p:spPr>
      </p:pic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911D6058-EFA0-4856-AB7E-E8E5FC45B7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8720865"/>
              </p:ext>
            </p:extLst>
          </p:nvPr>
        </p:nvGraphicFramePr>
        <p:xfrm>
          <a:off x="1951037" y="2430747"/>
          <a:ext cx="9031288" cy="280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04DB6CE6-2BB3-4A56-83BD-6E01C3FF20BD}"/>
              </a:ext>
            </a:extLst>
          </p:cNvPr>
          <p:cNvSpPr txBox="1">
            <a:spLocks/>
          </p:cNvSpPr>
          <p:nvPr/>
        </p:nvSpPr>
        <p:spPr>
          <a:xfrm>
            <a:off x="465992" y="454424"/>
            <a:ext cx="11260015" cy="66899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>
            <a:lvl1pPr marL="418694" indent="-418694" algn="l" defTabSz="558258" rtl="0" eaLnBrk="1" fontAlgn="base" hangingPunct="1">
              <a:lnSpc>
                <a:spcPts val="3908"/>
              </a:lnSpc>
              <a:spcBef>
                <a:spcPct val="20000"/>
              </a:spcBef>
              <a:spcAft>
                <a:spcPct val="0"/>
              </a:spcAft>
              <a:defRPr sz="2931" kern="1200">
                <a:solidFill>
                  <a:schemeClr val="tx1"/>
                </a:solidFill>
                <a:latin typeface="Neo Sans"/>
                <a:ea typeface="ＭＳ Ｐゴシック" charset="0"/>
                <a:cs typeface="Neo Sans"/>
              </a:defRPr>
            </a:lvl1pPr>
            <a:lvl2pPr marL="659055" indent="-438078" algn="l" defTabSz="558258" rtl="0" eaLnBrk="1" fontAlgn="base" hangingPunct="1">
              <a:spcBef>
                <a:spcPts val="366"/>
              </a:spcBef>
              <a:spcAft>
                <a:spcPct val="0"/>
              </a:spcAft>
              <a:buClr>
                <a:srgbClr val="0093DD"/>
              </a:buClr>
              <a:buFont typeface="Wingdings" panose="05000000000000000000" pitchFamily="2" charset="2"/>
              <a:buChar char="q"/>
              <a:defRPr sz="2931" kern="1200">
                <a:solidFill>
                  <a:schemeClr val="tx1"/>
                </a:solidFill>
                <a:latin typeface="Neo Sans"/>
                <a:ea typeface="ＭＳ Ｐゴシック" charset="0"/>
                <a:cs typeface="Neo Sans"/>
              </a:defRPr>
            </a:lvl2pPr>
            <a:lvl3pPr marL="1395644" indent="-279129" algn="l" defTabSz="55825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F43"/>
              </a:buClr>
              <a:buFont typeface="Wingdings" panose="05000000000000000000" pitchFamily="2" charset="2"/>
              <a:buChar char="q"/>
              <a:defRPr sz="2931" kern="1200">
                <a:solidFill>
                  <a:schemeClr val="tx1"/>
                </a:solidFill>
                <a:latin typeface="Neo Sans"/>
                <a:ea typeface="ＭＳ Ｐゴシック" charset="0"/>
                <a:cs typeface="Neo Sans"/>
              </a:defRPr>
            </a:lvl3pPr>
            <a:lvl4pPr marL="1953902" indent="-279129" algn="l" defTabSz="55825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F7F24"/>
              </a:buClr>
              <a:buFont typeface="Wingdings" panose="05000000000000000000" pitchFamily="2" charset="2"/>
              <a:buChar char="q"/>
              <a:defRPr sz="2931" kern="1200">
                <a:solidFill>
                  <a:schemeClr val="tx1"/>
                </a:solidFill>
                <a:latin typeface="Neo Sans"/>
                <a:ea typeface="ＭＳ Ｐゴシック" charset="0"/>
                <a:cs typeface="Neo Sans"/>
              </a:defRPr>
            </a:lvl4pPr>
            <a:lvl5pPr marL="2512159" indent="-279129" algn="l" defTabSz="55825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48CA9"/>
              </a:buClr>
              <a:buFont typeface="Wingdings" panose="05000000000000000000" pitchFamily="2" charset="2"/>
              <a:buChar char="q"/>
              <a:defRPr sz="2931" kern="1200">
                <a:solidFill>
                  <a:schemeClr val="tx1"/>
                </a:solidFill>
                <a:latin typeface="Neo Sans"/>
                <a:ea typeface="ＭＳ Ｐゴシック" charset="0"/>
                <a:cs typeface="Neo Sans"/>
              </a:defRPr>
            </a:lvl5pPr>
            <a:lvl6pPr marL="3070417" indent="-279129" algn="l" defTabSz="558258" rtl="0" eaLnBrk="1" latinLnBrk="0" hangingPunct="1">
              <a:spcBef>
                <a:spcPct val="20000"/>
              </a:spcBef>
              <a:buFont typeface="Arial"/>
              <a:buChar char="•"/>
              <a:defRPr sz="24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28675" indent="-279129" algn="l" defTabSz="558258" rtl="0" eaLnBrk="1" latinLnBrk="0" hangingPunct="1">
              <a:spcBef>
                <a:spcPct val="20000"/>
              </a:spcBef>
              <a:buFont typeface="Arial"/>
              <a:buChar char="•"/>
              <a:defRPr sz="24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86933" indent="-279129" algn="l" defTabSz="558258" rtl="0" eaLnBrk="1" latinLnBrk="0" hangingPunct="1">
              <a:spcBef>
                <a:spcPct val="20000"/>
              </a:spcBef>
              <a:buFont typeface="Arial"/>
              <a:buChar char="•"/>
              <a:defRPr sz="24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5190" indent="-279129" algn="l" defTabSz="558258" rtl="0" eaLnBrk="1" latinLnBrk="0" hangingPunct="1">
              <a:spcBef>
                <a:spcPct val="20000"/>
              </a:spcBef>
              <a:buFont typeface="Arial"/>
              <a:buChar char="•"/>
              <a:defRPr sz="24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 „ESIF KREDITI ZA ENERGETSKU UČINKOVITOST ZA PODUZETNIKE”</a:t>
            </a:r>
          </a:p>
          <a:p>
            <a:pPr algn="ctr"/>
            <a:r>
              <a:rPr lang="hr-H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Uloge u provedbi </a:t>
            </a:r>
          </a:p>
        </p:txBody>
      </p:sp>
    </p:spTree>
    <p:extLst>
      <p:ext uri="{BB962C8B-B14F-4D97-AF65-F5344CB8AC3E}">
        <p14:creationId xmlns:p14="http://schemas.microsoft.com/office/powerpoint/2010/main" val="1528586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hr-HR" dirty="0">
                <a:solidFill>
                  <a:schemeClr val="bg1"/>
                </a:solidFill>
                <a:latin typeface="+mn-lt"/>
              </a:rPr>
              <a:t>7</a:t>
            </a:r>
          </a:p>
          <a:p>
            <a:endParaRPr lang="hr-HR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8D588F2-198D-439A-A67C-FCF3BEC5CB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0795042"/>
              </p:ext>
            </p:extLst>
          </p:nvPr>
        </p:nvGraphicFramePr>
        <p:xfrm>
          <a:off x="515070" y="1873538"/>
          <a:ext cx="11161859" cy="3659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A6BF7E0A-7F07-462F-9BB4-E6E110A2D64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4" r="4193" b="42224"/>
          <a:stretch/>
        </p:blipFill>
        <p:spPr>
          <a:xfrm>
            <a:off x="4834153" y="6074820"/>
            <a:ext cx="1491232" cy="465477"/>
          </a:xfrm>
          <a:prstGeom prst="rect">
            <a:avLst/>
          </a:prstGeom>
        </p:spPr>
      </p:pic>
      <p:pic>
        <p:nvPicPr>
          <p:cNvPr id="8" name="Picture 2" descr="logo-01a-boja">
            <a:extLst>
              <a:ext uri="{FF2B5EF4-FFF2-40B4-BE49-F238E27FC236}">
                <a16:creationId xmlns:a16="http://schemas.microsoft.com/office/drawing/2014/main" id="{809AB5D1-26FC-4FB3-B6F2-F527ED0A83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39" b="28500"/>
          <a:stretch/>
        </p:blipFill>
        <p:spPr bwMode="auto">
          <a:xfrm>
            <a:off x="2094558" y="6124154"/>
            <a:ext cx="856646" cy="36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716B59-F65E-4A9D-9B71-0E7B824EF7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658" y="5881339"/>
            <a:ext cx="2106041" cy="852435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713F3722-8EA0-4781-B2C9-D52D70DA11EC}"/>
              </a:ext>
            </a:extLst>
          </p:cNvPr>
          <p:cNvSpPr txBox="1">
            <a:spLocks/>
          </p:cNvSpPr>
          <p:nvPr/>
        </p:nvSpPr>
        <p:spPr>
          <a:xfrm>
            <a:off x="416914" y="445907"/>
            <a:ext cx="11260015" cy="66899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>
            <a:lvl1pPr marL="418694" indent="-418694" algn="l" defTabSz="558258" rtl="0" eaLnBrk="1" fontAlgn="base" hangingPunct="1">
              <a:lnSpc>
                <a:spcPts val="3908"/>
              </a:lnSpc>
              <a:spcBef>
                <a:spcPct val="20000"/>
              </a:spcBef>
              <a:spcAft>
                <a:spcPct val="0"/>
              </a:spcAft>
              <a:defRPr sz="2931" kern="1200">
                <a:solidFill>
                  <a:schemeClr val="tx1"/>
                </a:solidFill>
                <a:latin typeface="Neo Sans"/>
                <a:ea typeface="ＭＳ Ｐゴシック" charset="0"/>
                <a:cs typeface="Neo Sans"/>
              </a:defRPr>
            </a:lvl1pPr>
            <a:lvl2pPr marL="659055" indent="-438078" algn="l" defTabSz="558258" rtl="0" eaLnBrk="1" fontAlgn="base" hangingPunct="1">
              <a:spcBef>
                <a:spcPts val="366"/>
              </a:spcBef>
              <a:spcAft>
                <a:spcPct val="0"/>
              </a:spcAft>
              <a:buClr>
                <a:srgbClr val="0093DD"/>
              </a:buClr>
              <a:buFont typeface="Wingdings" panose="05000000000000000000" pitchFamily="2" charset="2"/>
              <a:buChar char="q"/>
              <a:defRPr sz="2931" kern="1200">
                <a:solidFill>
                  <a:schemeClr val="tx1"/>
                </a:solidFill>
                <a:latin typeface="Neo Sans"/>
                <a:ea typeface="ＭＳ Ｐゴシック" charset="0"/>
                <a:cs typeface="Neo Sans"/>
              </a:defRPr>
            </a:lvl2pPr>
            <a:lvl3pPr marL="1395644" indent="-279129" algn="l" defTabSz="55825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F43"/>
              </a:buClr>
              <a:buFont typeface="Wingdings" panose="05000000000000000000" pitchFamily="2" charset="2"/>
              <a:buChar char="q"/>
              <a:defRPr sz="2931" kern="1200">
                <a:solidFill>
                  <a:schemeClr val="tx1"/>
                </a:solidFill>
                <a:latin typeface="Neo Sans"/>
                <a:ea typeface="ＭＳ Ｐゴシック" charset="0"/>
                <a:cs typeface="Neo Sans"/>
              </a:defRPr>
            </a:lvl3pPr>
            <a:lvl4pPr marL="1953902" indent="-279129" algn="l" defTabSz="55825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F7F24"/>
              </a:buClr>
              <a:buFont typeface="Wingdings" panose="05000000000000000000" pitchFamily="2" charset="2"/>
              <a:buChar char="q"/>
              <a:defRPr sz="2931" kern="1200">
                <a:solidFill>
                  <a:schemeClr val="tx1"/>
                </a:solidFill>
                <a:latin typeface="Neo Sans"/>
                <a:ea typeface="ＭＳ Ｐゴシック" charset="0"/>
                <a:cs typeface="Neo Sans"/>
              </a:defRPr>
            </a:lvl4pPr>
            <a:lvl5pPr marL="2512159" indent="-279129" algn="l" defTabSz="55825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48CA9"/>
              </a:buClr>
              <a:buFont typeface="Wingdings" panose="05000000000000000000" pitchFamily="2" charset="2"/>
              <a:buChar char="q"/>
              <a:defRPr sz="2931" kern="1200">
                <a:solidFill>
                  <a:schemeClr val="tx1"/>
                </a:solidFill>
                <a:latin typeface="Neo Sans"/>
                <a:ea typeface="ＭＳ Ｐゴシック" charset="0"/>
                <a:cs typeface="Neo Sans"/>
              </a:defRPr>
            </a:lvl5pPr>
            <a:lvl6pPr marL="3070417" indent="-279129" algn="l" defTabSz="558258" rtl="0" eaLnBrk="1" latinLnBrk="0" hangingPunct="1">
              <a:spcBef>
                <a:spcPct val="20000"/>
              </a:spcBef>
              <a:buFont typeface="Arial"/>
              <a:buChar char="•"/>
              <a:defRPr sz="24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28675" indent="-279129" algn="l" defTabSz="558258" rtl="0" eaLnBrk="1" latinLnBrk="0" hangingPunct="1">
              <a:spcBef>
                <a:spcPct val="20000"/>
              </a:spcBef>
              <a:buFont typeface="Arial"/>
              <a:buChar char="•"/>
              <a:defRPr sz="24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86933" indent="-279129" algn="l" defTabSz="558258" rtl="0" eaLnBrk="1" latinLnBrk="0" hangingPunct="1">
              <a:spcBef>
                <a:spcPct val="20000"/>
              </a:spcBef>
              <a:buFont typeface="Arial"/>
              <a:buChar char="•"/>
              <a:defRPr sz="24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5190" indent="-279129" algn="l" defTabSz="558258" rtl="0" eaLnBrk="1" latinLnBrk="0" hangingPunct="1">
              <a:spcBef>
                <a:spcPct val="20000"/>
              </a:spcBef>
              <a:buFont typeface="Arial"/>
              <a:buChar char="•"/>
              <a:defRPr sz="24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 „ESIF KREDITI ZA ENERGETSKU UČINKOVITOST ZA PODUZETNIKE” </a:t>
            </a:r>
          </a:p>
        </p:txBody>
      </p:sp>
    </p:spTree>
    <p:extLst>
      <p:ext uri="{BB962C8B-B14F-4D97-AF65-F5344CB8AC3E}">
        <p14:creationId xmlns:p14="http://schemas.microsoft.com/office/powerpoint/2010/main" val="3699595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78D8B16-2080-4475-AC0C-1C35ECD48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298615"/>
              </p:ext>
            </p:extLst>
          </p:nvPr>
        </p:nvGraphicFramePr>
        <p:xfrm>
          <a:off x="464572" y="1015023"/>
          <a:ext cx="11419039" cy="4632076"/>
        </p:xfrm>
        <a:graphic>
          <a:graphicData uri="http://schemas.openxmlformats.org/drawingml/2006/table">
            <a:tbl>
              <a:tblPr firstCol="1" bandRow="1">
                <a:tableStyleId>{EB344D84-9AFB-497E-A393-DC336BA19D2E}</a:tableStyleId>
              </a:tblPr>
              <a:tblGrid>
                <a:gridCol w="1847909">
                  <a:extLst>
                    <a:ext uri="{9D8B030D-6E8A-4147-A177-3AD203B41FA5}">
                      <a16:colId xmlns:a16="http://schemas.microsoft.com/office/drawing/2014/main" val="3913055758"/>
                    </a:ext>
                  </a:extLst>
                </a:gridCol>
                <a:gridCol w="9571130">
                  <a:extLst>
                    <a:ext uri="{9D8B030D-6E8A-4147-A177-3AD203B41FA5}">
                      <a16:colId xmlns:a16="http://schemas.microsoft.com/office/drawing/2014/main" val="32423119"/>
                    </a:ext>
                  </a:extLst>
                </a:gridCol>
              </a:tblGrid>
              <a:tr h="8177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KRAJNJI PRIMATELJI KREDITA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hr-HR" sz="1100" kern="1200" dirty="0">
                          <a:effectLst/>
                        </a:rPr>
                        <a:t>mikro, mali, srednji i veliki privatni poduzetnici, koji su najmanje godinu dana prije dana predaje Zahtjeva za kredit u sklopu ovog financijskog instrumenta registrirani za obavljanje djelatnosti iz:</a:t>
                      </a: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100" kern="1200" dirty="0">
                          <a:effectLst/>
                        </a:rPr>
                        <a:t>područja proizvodne industrije;</a:t>
                      </a: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100" kern="1200" dirty="0">
                          <a:effectLst/>
                        </a:rPr>
                        <a:t>uslužnog sektora (turizma i trgovine)  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6231424"/>
                  </a:ext>
                </a:extLst>
              </a:tr>
              <a:tr h="18457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PRIHVATLJIVE NAMJENE KREDITA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100" b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Ulaganja i vezani troškovi Krajnjih primatelja iz proizvodne industrije:</a:t>
                      </a:r>
                    </a:p>
                    <a:p>
                      <a:pPr marL="729708" lvl="1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1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Mjere energetske učinkovitosti i obnovljivih izvora energije u cjelini „Proizvodni pogon“ </a:t>
                      </a:r>
                    </a:p>
                    <a:p>
                      <a:pPr marL="1116516" lvl="2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hr-H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Mjere i vezani troškovi usluga, opreme i radova, a koje obuhvaćaju nabavu i ugradnju opreme i materijala te mjerenja, ispitivanja, podešavanja i puštanja u pogon energetski učinkovitih sustava pri čemu se ostvaruje ušteda od najmanje 20% u odnosu na potrošnju isporučene energije prije provedbe mjera. </a:t>
                      </a:r>
                    </a:p>
                    <a:p>
                      <a:pPr marL="729708" lvl="1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100" b="0" i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Mjere energetske učinkovitosti i obnovljivih izvora energije u cjelini „Prateće zgrade“ </a:t>
                      </a:r>
                    </a:p>
                    <a:p>
                      <a:pPr marL="1116516" marR="0" lvl="2" indent="0" algn="just" defTabSz="558258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Mjere i troškovi usluga, opreme i radova energetske obnove vezani uz </a:t>
                      </a:r>
                      <a:r>
                        <a:rPr lang="hr-HR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energetsku obnovu zgrada, </a:t>
                      </a:r>
                      <a:r>
                        <a:rPr lang="hr-H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koji obuhvaćaju nabavu i ugradnju materijala te mjerenja i ispitivanja za troškove energetske obnove zgrada pri čemu se ostvaruje ušteda od najmanje 40% u odnosu na potrošnju isporučene energije prije provedbe mjera.</a:t>
                      </a:r>
                      <a:endParaRPr lang="hr-HR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100" b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Ulaganja i vezani troškovi Krajnjih primatelja iz uslužnog sektora: </a:t>
                      </a:r>
                    </a:p>
                    <a:p>
                      <a:pPr marL="729708" marR="0" lvl="1" indent="-171450" algn="just" defTabSz="558258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r-H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Mjere i troškovi usluga, opreme i radova energetske obnove</a:t>
                      </a:r>
                      <a:r>
                        <a:rPr lang="hr-HR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hr-H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koji obuhvaćaju nabavu i ugradnju opreme i materijala te mjerenja, ispitivanja, podešavanja i puštanja u pogon sustava vezanih uz uslužni sektor pri čemu se ostvaruje ušteda od najmanje 20% u odnosu na potrošnju isporučene energije prije provedbe mjera.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827639"/>
                  </a:ext>
                </a:extLst>
              </a:tr>
              <a:tr h="2832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IZNOS KREDITA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od 25 tisuća EUR do 10 milijuna EUR u kunskoj protuvrijednosti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1054601"/>
                  </a:ext>
                </a:extLst>
              </a:tr>
              <a:tr h="2774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VALUTA KREDITA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558258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kern="1200" dirty="0">
                          <a:effectLst/>
                        </a:rPr>
                        <a:t>Dio kredita iz ESIF-a odobrava se u kunama ili kunama s valutnom klauzulom vezanom uz EUR, a dio kredita poslovne banke se odobrava u kunama uz valutnu </a:t>
                      </a:r>
                      <a:r>
                        <a:rPr lang="hr-HR" sz="1100" kern="1200" dirty="0" err="1">
                          <a:effectLst/>
                        </a:rPr>
                        <a:t>klazulu</a:t>
                      </a:r>
                      <a:r>
                        <a:rPr lang="hr-HR" sz="1100" kern="1200">
                          <a:effectLst/>
                        </a:rPr>
                        <a:t> vezanu uz EUR</a:t>
                      </a:r>
                      <a:endParaRPr lang="hr-HR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223081"/>
                  </a:ext>
                </a:extLst>
              </a:tr>
              <a:tr h="4388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ROKOVI OTPLATE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Do 17 godina, uključivši do 4 godine počeka.</a:t>
                      </a:r>
                    </a:p>
                    <a:p>
                      <a:pPr marL="0" marR="0" lvl="0" indent="0" algn="just" defTabSz="558258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noProof="0" dirty="0">
                          <a:effectLst/>
                        </a:rPr>
                        <a:t>Rok korištenja u pravilu do 18 mjeseci.</a:t>
                      </a:r>
                      <a:endParaRPr lang="hr-HR" sz="1100" noProof="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86080"/>
                  </a:ext>
                </a:extLst>
              </a:tr>
              <a:tr h="4173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KORISTI ZA PODUZETNIKE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1" cap="none" spc="0" dirty="0">
                          <a:ln w="0"/>
                          <a:solidFill>
                            <a:srgbClr val="C00000"/>
                          </a:solidFill>
                          <a:effectLst/>
                        </a:rPr>
                        <a:t>NISKE KAMATNE STOPE I OSLOBOĐENJE OD PLAĆANJA BANKARSKIH NAKNADA</a:t>
                      </a:r>
                      <a:endParaRPr lang="hr-HR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934497"/>
                  </a:ext>
                </a:extLst>
              </a:tr>
            </a:tbl>
          </a:graphicData>
        </a:graphic>
      </p:graphicFrame>
      <p:sp>
        <p:nvSpPr>
          <p:cNvPr id="4" name="Title 2">
            <a:extLst>
              <a:ext uri="{FF2B5EF4-FFF2-40B4-BE49-F238E27FC236}">
                <a16:creationId xmlns:a16="http://schemas.microsoft.com/office/drawing/2014/main" id="{860008D5-BCD5-41A0-AD39-7B0A5FE8702A}"/>
              </a:ext>
            </a:extLst>
          </p:cNvPr>
          <p:cNvSpPr txBox="1">
            <a:spLocks/>
          </p:cNvSpPr>
          <p:nvPr/>
        </p:nvSpPr>
        <p:spPr>
          <a:xfrm>
            <a:off x="757694" y="53340"/>
            <a:ext cx="10832796" cy="125799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97" kern="1200">
                <a:solidFill>
                  <a:schemeClr val="tx1"/>
                </a:solidFill>
                <a:latin typeface="Neo Sans Medium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r-HR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Osnovne karakteristike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0DFAB5-6141-4392-80DF-0885EBB05A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4" r="4193" b="42224"/>
          <a:stretch/>
        </p:blipFill>
        <p:spPr>
          <a:xfrm>
            <a:off x="4834153" y="6074820"/>
            <a:ext cx="1491232" cy="465477"/>
          </a:xfrm>
          <a:prstGeom prst="rect">
            <a:avLst/>
          </a:prstGeom>
        </p:spPr>
      </p:pic>
      <p:pic>
        <p:nvPicPr>
          <p:cNvPr id="8" name="Picture 2" descr="logo-01a-boja">
            <a:extLst>
              <a:ext uri="{FF2B5EF4-FFF2-40B4-BE49-F238E27FC236}">
                <a16:creationId xmlns:a16="http://schemas.microsoft.com/office/drawing/2014/main" id="{C75FC0EB-1079-42D0-B815-572BA06A1D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39" b="28500"/>
          <a:stretch/>
        </p:blipFill>
        <p:spPr bwMode="auto">
          <a:xfrm>
            <a:off x="2094558" y="6124154"/>
            <a:ext cx="856646" cy="36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FA205D-2D50-4137-A39B-652B31D994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658" y="5881339"/>
            <a:ext cx="2106041" cy="85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78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B23E1F5-3409-4C01-8E39-DFECF5B9C2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0180854"/>
              </p:ext>
            </p:extLst>
          </p:nvPr>
        </p:nvGraphicFramePr>
        <p:xfrm>
          <a:off x="638178" y="1755613"/>
          <a:ext cx="6515098" cy="3324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E33F4128-DCEB-4BEF-B354-46575E50E01E}"/>
              </a:ext>
            </a:extLst>
          </p:cNvPr>
          <p:cNvGrpSpPr/>
          <p:nvPr/>
        </p:nvGrpSpPr>
        <p:grpSpPr>
          <a:xfrm>
            <a:off x="7277099" y="2123782"/>
            <a:ext cx="4305299" cy="1106751"/>
            <a:chOff x="3835617" y="144022"/>
            <a:chExt cx="1789334" cy="110675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0155FBF-7254-4966-A027-77DC5B7D0191}"/>
                </a:ext>
              </a:extLst>
            </p:cNvPr>
            <p:cNvSpPr/>
            <p:nvPr/>
          </p:nvSpPr>
          <p:spPr>
            <a:xfrm>
              <a:off x="3835617" y="144022"/>
              <a:ext cx="1789334" cy="110675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65E6BB0-7872-4E3B-96F5-479A70C5BDDC}"/>
                </a:ext>
              </a:extLst>
            </p:cNvPr>
            <p:cNvSpPr txBox="1"/>
            <p:nvPr/>
          </p:nvSpPr>
          <p:spPr>
            <a:xfrm>
              <a:off x="3835617" y="144022"/>
              <a:ext cx="1789334" cy="11067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hr-HR" sz="1400" kern="1200" dirty="0">
                  <a:latin typeface="+mn-lt"/>
                </a:rPr>
                <a:t>Fond sredstava ESIF-a kojima upravlja HBOR, a koja se stavljaju na raspolaganje poslovnim bankama uz kamatnu stopu od 0%.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440A72E-C818-45F8-8C82-11BA2A955777}"/>
              </a:ext>
            </a:extLst>
          </p:cNvPr>
          <p:cNvGrpSpPr/>
          <p:nvPr/>
        </p:nvGrpSpPr>
        <p:grpSpPr>
          <a:xfrm>
            <a:off x="7277100" y="3604919"/>
            <a:ext cx="4305300" cy="1106751"/>
            <a:chOff x="3835617" y="2376265"/>
            <a:chExt cx="1789334" cy="110675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21F8883-DA14-4F09-B58E-0C7F61D987B7}"/>
                </a:ext>
              </a:extLst>
            </p:cNvPr>
            <p:cNvSpPr/>
            <p:nvPr/>
          </p:nvSpPr>
          <p:spPr>
            <a:xfrm>
              <a:off x="3835617" y="2376265"/>
              <a:ext cx="1789334" cy="110675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123BAD9-B821-496F-AACB-BDEC82C37E4A}"/>
                </a:ext>
              </a:extLst>
            </p:cNvPr>
            <p:cNvSpPr txBox="1"/>
            <p:nvPr/>
          </p:nvSpPr>
          <p:spPr>
            <a:xfrm>
              <a:off x="3835617" y="2376265"/>
              <a:ext cx="1789334" cy="11067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hr-HR" sz="1400" dirty="0"/>
                <a:t>U visini fiksne kamatne marže koju je financijski posrednik ponudio u postupku javne nabave uvećane za referentnu kamatnu stopu EURIBOR te </a:t>
              </a:r>
              <a:r>
                <a:rPr lang="hr-HR" sz="1400" b="1" dirty="0"/>
                <a:t>ovisno o indeksu razvijenosti jedince lokalne samouprave u kojoj se odvija investicija</a:t>
              </a:r>
              <a:r>
                <a:rPr lang="hr-HR" sz="1400" dirty="0"/>
                <a:t>.</a:t>
              </a:r>
              <a:endParaRPr lang="hr-HR" sz="1100" kern="1200" dirty="0">
                <a:latin typeface="+mn-lt"/>
              </a:endParaRPr>
            </a:p>
          </p:txBody>
        </p:sp>
      </p:grpSp>
      <p:sp>
        <p:nvSpPr>
          <p:cNvPr id="14" name="Title 2">
            <a:extLst>
              <a:ext uri="{FF2B5EF4-FFF2-40B4-BE49-F238E27FC236}">
                <a16:creationId xmlns:a16="http://schemas.microsoft.com/office/drawing/2014/main" id="{70A64FED-9A5A-4178-9847-AC82AF68FCD3}"/>
              </a:ext>
            </a:extLst>
          </p:cNvPr>
          <p:cNvSpPr txBox="1">
            <a:spLocks/>
          </p:cNvSpPr>
          <p:nvPr/>
        </p:nvSpPr>
        <p:spPr>
          <a:xfrm>
            <a:off x="891962" y="317703"/>
            <a:ext cx="10866845" cy="189687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97" kern="1200">
                <a:solidFill>
                  <a:schemeClr val="tx1"/>
                </a:solidFill>
                <a:latin typeface="Neo Sans Medium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r-HR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 „</a:t>
            </a:r>
            <a:r>
              <a:rPr lang="hr-H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ESIF KREDITI ZA ENERGETSKU UČINKOVITOST ZA PODUZETNIKE</a:t>
            </a:r>
            <a:r>
              <a:rPr lang="hr-HR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</a:p>
          <a:p>
            <a:endParaRPr lang="hr-HR" sz="1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hr-HR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Model financiranja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448907-2711-4426-9DB0-CDAFF850067B}"/>
              </a:ext>
            </a:extLst>
          </p:cNvPr>
          <p:cNvSpPr/>
          <p:nvPr/>
        </p:nvSpPr>
        <p:spPr>
          <a:xfrm>
            <a:off x="533401" y="4940482"/>
            <a:ext cx="114585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b="1" dirty="0">
                <a:solidFill>
                  <a:schemeClr val="accent1"/>
                </a:solidFill>
              </a:rPr>
              <a:t>Pojedinačni krediti Krajnjim primateljima ugovaraju se iz sredstava izvora ESIF-a i sredstava iz izvora poslovnih banaka u omjerima 50:50.</a:t>
            </a:r>
          </a:p>
          <a:p>
            <a:pPr lvl="0" algn="ctr"/>
            <a:endParaRPr lang="hr-HR" b="1" dirty="0">
              <a:solidFill>
                <a:schemeClr val="accent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F4A7BA1-E9A3-4D03-A1DE-95862E96EEE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4" r="4193" b="42224"/>
          <a:stretch/>
        </p:blipFill>
        <p:spPr>
          <a:xfrm>
            <a:off x="4834153" y="6074820"/>
            <a:ext cx="1491232" cy="465477"/>
          </a:xfrm>
          <a:prstGeom prst="rect">
            <a:avLst/>
          </a:prstGeom>
        </p:spPr>
      </p:pic>
      <p:pic>
        <p:nvPicPr>
          <p:cNvPr id="19" name="Picture 2" descr="logo-01a-boja">
            <a:extLst>
              <a:ext uri="{FF2B5EF4-FFF2-40B4-BE49-F238E27FC236}">
                <a16:creationId xmlns:a16="http://schemas.microsoft.com/office/drawing/2014/main" id="{FD961C56-BEA5-427F-821B-0D8E256C84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39" b="28500"/>
          <a:stretch/>
        </p:blipFill>
        <p:spPr bwMode="auto">
          <a:xfrm>
            <a:off x="2094558" y="6124154"/>
            <a:ext cx="856646" cy="36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71C5302-9359-4394-B5E8-6EFC81BFB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658" y="5881339"/>
            <a:ext cx="2106041" cy="85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66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 txBox="1">
            <a:spLocks/>
          </p:cNvSpPr>
          <p:nvPr/>
        </p:nvSpPr>
        <p:spPr bwMode="auto">
          <a:xfrm>
            <a:off x="8256589" y="6381751"/>
            <a:ext cx="20605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sr-Latn-R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r"/>
            <a:r>
              <a:rPr lang="hr-HR" sz="1050" dirty="0">
                <a:solidFill>
                  <a:schemeClr val="bg1"/>
                </a:solidFill>
              </a:rPr>
              <a:t>3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CA86F45-E026-4F23-A760-311C3C100E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9104550"/>
              </p:ext>
            </p:extLst>
          </p:nvPr>
        </p:nvGraphicFramePr>
        <p:xfrm>
          <a:off x="496991" y="1415994"/>
          <a:ext cx="11363834" cy="4416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2C3855E-3E57-4CFD-9F37-88BD53A9176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4" r="4193" b="42224"/>
          <a:stretch/>
        </p:blipFill>
        <p:spPr>
          <a:xfrm>
            <a:off x="4834153" y="6074820"/>
            <a:ext cx="1491232" cy="465477"/>
          </a:xfrm>
          <a:prstGeom prst="rect">
            <a:avLst/>
          </a:prstGeom>
        </p:spPr>
      </p:pic>
      <p:pic>
        <p:nvPicPr>
          <p:cNvPr id="11" name="Picture 2" descr="logo-01a-boja">
            <a:extLst>
              <a:ext uri="{FF2B5EF4-FFF2-40B4-BE49-F238E27FC236}">
                <a16:creationId xmlns:a16="http://schemas.microsoft.com/office/drawing/2014/main" id="{63192FBF-0A76-4E8C-8938-418D6FB430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39" b="28500"/>
          <a:stretch/>
        </p:blipFill>
        <p:spPr bwMode="auto">
          <a:xfrm>
            <a:off x="2094558" y="6124154"/>
            <a:ext cx="856646" cy="36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50D358-A7B9-430D-B0A1-1D65F9413E5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658" y="5881339"/>
            <a:ext cx="2106041" cy="852435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757A435B-BF40-4060-B437-974FA0832279}"/>
              </a:ext>
            </a:extLst>
          </p:cNvPr>
          <p:cNvSpPr txBox="1">
            <a:spLocks/>
          </p:cNvSpPr>
          <p:nvPr/>
        </p:nvSpPr>
        <p:spPr>
          <a:xfrm>
            <a:off x="828164" y="317703"/>
            <a:ext cx="10866845" cy="13386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97" kern="1200">
                <a:solidFill>
                  <a:schemeClr val="tx1"/>
                </a:solidFill>
                <a:latin typeface="Neo Sans Medium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r-HR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 „</a:t>
            </a:r>
            <a:r>
              <a:rPr lang="hr-H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ESIF KREDITI ZA ENERGETSKU UČINKOVITOST ZA PODUZETNIKE</a:t>
            </a:r>
            <a:r>
              <a:rPr lang="hr-HR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</a:p>
          <a:p>
            <a:endParaRPr lang="hr-HR" sz="1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eaLnBrk="1" hangingPunct="1"/>
            <a:r>
              <a:rPr lang="hr-HR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Predstojeće aktivnosti</a:t>
            </a:r>
          </a:p>
        </p:txBody>
      </p:sp>
    </p:spTree>
    <p:extLst>
      <p:ext uri="{BB962C8B-B14F-4D97-AF65-F5344CB8AC3E}">
        <p14:creationId xmlns:p14="http://schemas.microsoft.com/office/powerpoint/2010/main" val="1558299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2970" y="1373875"/>
            <a:ext cx="9618453" cy="3752307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hr-HR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HVALA NA PAŽNJI!</a:t>
            </a:r>
          </a:p>
          <a:p>
            <a:pPr algn="ctr"/>
            <a:endParaRPr lang="hr-HR" sz="32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  <a:p>
            <a:pPr algn="ctr">
              <a:lnSpc>
                <a:spcPct val="100000"/>
              </a:lnSpc>
            </a:pPr>
            <a:r>
              <a:rPr lang="hr-HR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HRVATSKA BANKA ZA OBNOVU I RAZVITAK</a:t>
            </a:r>
          </a:p>
          <a:p>
            <a:pPr algn="ctr">
              <a:lnSpc>
                <a:spcPct val="100000"/>
              </a:lnSpc>
            </a:pPr>
            <a:r>
              <a:rPr lang="hr-HR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Strossmayerov trg 9</a:t>
            </a:r>
          </a:p>
          <a:p>
            <a:pPr algn="ctr">
              <a:lnSpc>
                <a:spcPct val="100000"/>
              </a:lnSpc>
            </a:pPr>
            <a:r>
              <a:rPr lang="hr-HR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10 000 Zagreb</a:t>
            </a:r>
          </a:p>
          <a:p>
            <a:pPr algn="ctr"/>
            <a:endParaRPr lang="hr-HR" sz="2400" dirty="0">
              <a:solidFill>
                <a:schemeClr val="bg1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hr-HR" sz="2400" dirty="0">
                <a:hlinkClick r:id="rId3"/>
              </a:rPr>
              <a:t>esif.krediti@hbor.hr</a:t>
            </a:r>
            <a:endParaRPr lang="hr-HR" sz="2400" dirty="0"/>
          </a:p>
          <a:p>
            <a:pPr algn="ctr"/>
            <a:endParaRPr lang="hr-HR" dirty="0">
              <a:solidFill>
                <a:schemeClr val="bg1"/>
              </a:solidFill>
            </a:endParaRPr>
          </a:p>
          <a:p>
            <a:pPr algn="ctr"/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B68ADD-F2E9-4C1E-B33B-F4DB730361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4" r="4193" b="42224"/>
          <a:stretch/>
        </p:blipFill>
        <p:spPr>
          <a:xfrm>
            <a:off x="4834153" y="6074820"/>
            <a:ext cx="1491232" cy="465477"/>
          </a:xfrm>
          <a:prstGeom prst="rect">
            <a:avLst/>
          </a:prstGeom>
        </p:spPr>
      </p:pic>
      <p:pic>
        <p:nvPicPr>
          <p:cNvPr id="6" name="Picture 2" descr="logo-01a-boja">
            <a:extLst>
              <a:ext uri="{FF2B5EF4-FFF2-40B4-BE49-F238E27FC236}">
                <a16:creationId xmlns:a16="http://schemas.microsoft.com/office/drawing/2014/main" id="{F0E7990B-6468-4030-9908-C1824AA26D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39" b="28500"/>
          <a:stretch/>
        </p:blipFill>
        <p:spPr bwMode="auto">
          <a:xfrm>
            <a:off x="2094558" y="6124154"/>
            <a:ext cx="856646" cy="36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6B0E7B-868F-48B1-908E-400944C4B1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658" y="5881339"/>
            <a:ext cx="2106041" cy="85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12933"/>
      </p:ext>
    </p:extLst>
  </p:cSld>
  <p:clrMapOvr>
    <a:masterClrMapping/>
  </p:clrMapOvr>
</p:sld>
</file>

<file path=ppt/theme/theme1.xml><?xml version="1.0" encoding="utf-8"?>
<a:theme xmlns:a="http://schemas.openxmlformats.org/drawingml/2006/main" name="3_Default Theme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RRFEU Template PO 16x9.ppt [Compatibility Mode]" id="{2A8D6C3B-8295-428A-BBE0-9E46EE3926DA}" vid="{A962D609-EF04-41E3-98EC-2F6CF895B3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ip_x0020_dokumenta xmlns="ca7e2093-e87d-49e0-ae66-67135567e6fd" xsi:nil="true"/>
    <Osoba xmlns="ca7e2093-e87d-49e0-ae66-67135567e6fd">
      <UserInfo>
        <DisplayName/>
        <AccountId xsi:nil="true"/>
        <AccountType/>
      </UserInfo>
    </Osoba>
    <Doga_x0111_aj xmlns="ca7e2093-e87d-49e0-ae66-67135567e6fd" xsi:nil="true"/>
    <Ustanova xmlns="ca7e2093-e87d-49e0-ae66-67135567e6fd" xsi:nil="true"/>
    <Godina xmlns="ca7e2093-e87d-49e0-ae66-67135567e6fd" xsi:nil="true"/>
    <Projekt xmlns="ca7e2093-e87d-49e0-ae66-67135567e6f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7BFD8267933E44802EF8DE5CC80AFA" ma:contentTypeVersion="7" ma:contentTypeDescription="Create a new document." ma:contentTypeScope="" ma:versionID="fc4b9796ab8780e5902b1c1f9112c374">
  <xsd:schema xmlns:xsd="http://www.w3.org/2001/XMLSchema" xmlns:xs="http://www.w3.org/2001/XMLSchema" xmlns:p="http://schemas.microsoft.com/office/2006/metadata/properties" xmlns:ns2="ca7e2093-e87d-49e0-ae66-67135567e6fd" xmlns:ns3="cc1bae78-4333-4ddf-b08b-bd286aa6bb3e" targetNamespace="http://schemas.microsoft.com/office/2006/metadata/properties" ma:root="true" ma:fieldsID="539ada0f090b7100af07a0979e1588bf" ns2:_="" ns3:_="">
    <xsd:import namespace="ca7e2093-e87d-49e0-ae66-67135567e6fd"/>
    <xsd:import namespace="cc1bae78-4333-4ddf-b08b-bd286aa6bb3e"/>
    <xsd:element name="properties">
      <xsd:complexType>
        <xsd:sequence>
          <xsd:element name="documentManagement">
            <xsd:complexType>
              <xsd:all>
                <xsd:element ref="ns2:Ustanova" minOccurs="0"/>
                <xsd:element ref="ns2:Projekt" minOccurs="0"/>
                <xsd:element ref="ns2:Tip_x0020_dokumenta" minOccurs="0"/>
                <xsd:element ref="ns2:Doga_x0111_aj" minOccurs="0"/>
                <xsd:element ref="ns2:Osoba" minOccurs="0"/>
                <xsd:element ref="ns2:Godina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7e2093-e87d-49e0-ae66-67135567e6fd" elementFormDefault="qualified">
    <xsd:import namespace="http://schemas.microsoft.com/office/2006/documentManagement/types"/>
    <xsd:import namespace="http://schemas.microsoft.com/office/infopath/2007/PartnerControls"/>
    <xsd:element name="Ustanova" ma:index="8" nillable="true" ma:displayName="Ustanova" ma:format="Dropdown" ma:internalName="Ustanova">
      <xsd:simpleType>
        <xsd:restriction base="dms:Choice">
          <xsd:enumeration value="UPRAVA"/>
          <xsd:enumeration value="INTERNO"/>
          <xsd:enumeration value="MRRFEU"/>
          <xsd:enumeration value="HAMAG"/>
        </xsd:restriction>
      </xsd:simpleType>
    </xsd:element>
    <xsd:element name="Projekt" ma:index="9" nillable="true" ma:displayName="Projekt" ma:format="Dropdown" ma:internalName="Projekt">
      <xsd:simpleType>
        <xsd:restriction base="dms:Choice">
          <xsd:enumeration value="ESIF Kredit za rast i razvoj"/>
          <xsd:enumeration value="EX ante"/>
          <xsd:enumeration value="FI edukacije"/>
          <xsd:enumeration value="LITVA"/>
          <xsd:enumeration value="Računi"/>
          <xsd:enumeration value="Radne skupine"/>
          <xsd:enumeration value="FI Krediti za energetsku učinkovitost"/>
        </xsd:restriction>
      </xsd:simpleType>
    </xsd:element>
    <xsd:element name="Tip_x0020_dokumenta" ma:index="10" nillable="true" ma:displayName="Tip dokumenta" ma:format="Dropdown" ma:internalName="Tip_x0020_dokumenta">
      <xsd:simpleType>
        <xsd:restriction base="dms:Choice">
          <xsd:enumeration value="analiza"/>
          <xsd:enumeration value="bilješka"/>
          <xsd:enumeration value="informacija"/>
          <xsd:enumeration value="interni akt"/>
          <xsd:enumeration value="dopis"/>
          <xsd:enumeration value="izvještaj"/>
          <xsd:enumeration value="materijal"/>
          <xsd:enumeration value="komentar"/>
          <xsd:enumeration value="mišljenje"/>
          <xsd:enumeration value="nacrt"/>
          <xsd:enumeration value="najava"/>
          <xsd:enumeration value="naknada"/>
          <xsd:enumeration value="excel"/>
          <xsd:enumeration value="smjernice"/>
          <xsd:enumeration value="tehničko rješenje"/>
          <xsd:enumeration value="odluka"/>
          <xsd:enumeration value="operativni program"/>
          <xsd:enumeration value="upit/odgovor"/>
          <xsd:enumeration value="ponuda"/>
          <xsd:enumeration value="prezentacija"/>
          <xsd:enumeration value="prijava"/>
          <xsd:enumeration value="prijedlog"/>
          <xsd:enumeration value="priopćenje/objava"/>
          <xsd:enumeration value="program"/>
          <xsd:enumeration value="publikacija"/>
          <xsd:enumeration value="radni okvir"/>
          <xsd:enumeration value="razno"/>
          <xsd:enumeration value="ugovor"/>
          <xsd:enumeration value="scan"/>
        </xsd:restriction>
      </xsd:simpleType>
    </xsd:element>
    <xsd:element name="Doga_x0111_aj" ma:index="11" nillable="true" ma:displayName="Događaj" ma:format="Dropdown" ma:internalName="Doga_x0111_aj">
      <xsd:simpleType>
        <xsd:restriction base="dms:Choice">
          <xsd:enumeration value="due-diligence"/>
          <xsd:enumeration value="glasovanje"/>
          <xsd:enumeration value="imenovanje"/>
          <xsd:enumeration value="konferencija"/>
          <xsd:enumeration value="sporazum"/>
          <xsd:enumeration value="strategija"/>
          <xsd:enumeration value="potpisivanje"/>
          <xsd:enumeration value="radionica"/>
          <xsd:enumeration value="radna skupina"/>
          <xsd:enumeration value="sastanak u HBOR-U"/>
          <xsd:enumeration value="sastanak u inozemstvu"/>
          <xsd:enumeration value="sastanak u tuzemstvu"/>
          <xsd:enumeration value="seminar"/>
          <xsd:enumeration value="razno"/>
        </xsd:restriction>
      </xsd:simpleType>
    </xsd:element>
    <xsd:element name="Osoba" ma:index="12" nillable="true" ma:displayName="Osoba" ma:list="UserInfo" ma:SharePointGroup="0" ma:internalName="Osoba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Godina" ma:index="13" nillable="true" ma:displayName="Godina" ma:format="Dropdown" ma:internalName="Godina">
      <xsd:simpleType>
        <xsd:restriction base="dms:Choice">
          <xsd:enumeration value="2014"/>
          <xsd:enumeration value="2015"/>
          <xsd:enumeration value="2016"/>
          <xsd:enumeration value="2017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1bae78-4333-4ddf-b08b-bd286aa6bb3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271059-BBF6-4371-B866-7E3371DD42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FC03F0-47AA-475A-B3F5-B5E50072BC39}">
  <ds:schemaRefs>
    <ds:schemaRef ds:uri="cc1bae78-4333-4ddf-b08b-bd286aa6bb3e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ca7e2093-e87d-49e0-ae66-67135567e6f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351A8FE-39BF-448C-A14E-1F18F5DB1B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7e2093-e87d-49e0-ae66-67135567e6fd"/>
    <ds:schemaRef ds:uri="cc1bae78-4333-4ddf-b08b-bd286aa6bb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2262</TotalTime>
  <Words>1090</Words>
  <Application>Microsoft Office PowerPoint</Application>
  <PresentationFormat>Widescreen</PresentationFormat>
  <Paragraphs>84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Neo Sans</vt:lpstr>
      <vt:lpstr>Neo Sans Medium</vt:lpstr>
      <vt:lpstr>VladaRHSans Med</vt:lpstr>
      <vt:lpstr>Wingdings</vt:lpstr>
      <vt:lpstr>3_Default Theme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„Razvoj poduzetništva“</dc:title>
  <dc:creator>Željko Kasunić</dc:creator>
  <cp:lastModifiedBy>Kalajdžić Ivan</cp:lastModifiedBy>
  <cp:revision>118</cp:revision>
  <cp:lastPrinted>2019-03-01T10:20:09Z</cp:lastPrinted>
  <dcterms:created xsi:type="dcterms:W3CDTF">2016-05-10T13:52:36Z</dcterms:created>
  <dcterms:modified xsi:type="dcterms:W3CDTF">2020-03-06T09:44:42Z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0x010100797BFD8267933E44802EF8DE5CC80AFA</vt:lpwstr>
  </property>
</Properties>
</file>